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63" r:id="rId3"/>
    <p:sldMasterId id="2147483666" r:id="rId4"/>
    <p:sldMasterId id="2147483669" r:id="rId5"/>
  </p:sldMasterIdLst>
  <p:notesMasterIdLst>
    <p:notesMasterId r:id="rId27"/>
  </p:notesMasterIdLst>
  <p:sldIdLst>
    <p:sldId id="256" r:id="rId6"/>
    <p:sldId id="367" r:id="rId7"/>
    <p:sldId id="368" r:id="rId8"/>
    <p:sldId id="372" r:id="rId9"/>
    <p:sldId id="373" r:id="rId10"/>
    <p:sldId id="374" r:id="rId11"/>
    <p:sldId id="369" r:id="rId12"/>
    <p:sldId id="375" r:id="rId13"/>
    <p:sldId id="378" r:id="rId14"/>
    <p:sldId id="377" r:id="rId15"/>
    <p:sldId id="376" r:id="rId16"/>
    <p:sldId id="379" r:id="rId17"/>
    <p:sldId id="380" r:id="rId18"/>
    <p:sldId id="381" r:id="rId19"/>
    <p:sldId id="382" r:id="rId20"/>
    <p:sldId id="383" r:id="rId21"/>
    <p:sldId id="384" r:id="rId22"/>
    <p:sldId id="385" r:id="rId23"/>
    <p:sldId id="386" r:id="rId24"/>
    <p:sldId id="387" r:id="rId25"/>
    <p:sldId id="330" r:id="rId26"/>
  </p:sldIdLst>
  <p:sldSz cx="9144000" cy="5143500" type="screen16x9"/>
  <p:notesSz cx="6858000" cy="9144000"/>
  <p:embeddedFontLst>
    <p:embeddedFont>
      <p:font typeface="Roboto" panose="02000000000000000000" pitchFamily="2" charset="0"/>
      <p:regular r:id="rId28"/>
      <p:bold r:id="rId29"/>
      <p:italic r:id="rId30"/>
    </p:embeddedFont>
    <p:embeddedFont>
      <p:font typeface="Roboto Bk" pitchFamily="2" charset="0"/>
      <p:regular r:id="rId31"/>
    </p:embeddedFont>
    <p:embeddedFont>
      <p:font typeface="Roboto Slab" pitchFamily="2" charset="0"/>
      <p:regular r:id="rId32"/>
    </p:embeddedFont>
    <p:embeddedFont>
      <p:font typeface="Calibri" panose="020F050202020403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09">
          <p15:clr>
            <a:srgbClr val="A4A3A4"/>
          </p15:clr>
        </p15:guide>
        <p15:guide id="2" orient="horz" pos="1270">
          <p15:clr>
            <a:srgbClr val="A4A3A4"/>
          </p15:clr>
        </p15:guide>
        <p15:guide id="3" orient="horz" pos="924">
          <p15:clr>
            <a:srgbClr val="A4A3A4"/>
          </p15:clr>
        </p15:guide>
        <p15:guide id="4" orient="horz" pos="234">
          <p15:clr>
            <a:srgbClr val="A4A3A4"/>
          </p15:clr>
        </p15:guide>
        <p15:guide id="5" orient="horz" pos="608">
          <p15:clr>
            <a:srgbClr val="A4A3A4"/>
          </p15:clr>
        </p15:guide>
        <p15:guide id="6" orient="horz" pos="1049">
          <p15:clr>
            <a:srgbClr val="A4A3A4"/>
          </p15:clr>
        </p15:guide>
        <p15:guide id="7" pos="1193">
          <p15:clr>
            <a:srgbClr val="A4A3A4"/>
          </p15:clr>
        </p15:guide>
        <p15:guide id="8" pos="5541">
          <p15:clr>
            <a:srgbClr val="A4A3A4"/>
          </p15:clr>
        </p15:guide>
        <p15:guide id="9" pos="146">
          <p15:clr>
            <a:srgbClr val="A4A3A4"/>
          </p15:clr>
        </p15:guide>
        <p15:guide id="10" pos="3237">
          <p15:clr>
            <a:srgbClr val="A4A3A4"/>
          </p15:clr>
        </p15:guide>
        <p15:guide id="11" pos="35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87"/>
    <a:srgbClr val="0C4DA2"/>
    <a:srgbClr val="0C4FA2"/>
    <a:srgbClr val="00AAE6"/>
    <a:srgbClr val="5D4F35"/>
    <a:srgbClr val="A82A2A"/>
    <a:srgbClr val="B40000"/>
    <a:srgbClr val="857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6281" autoAdjust="0"/>
  </p:normalViewPr>
  <p:slideViewPr>
    <p:cSldViewPr snapToGrid="0" snapToObjects="1">
      <p:cViewPr varScale="1">
        <p:scale>
          <a:sx n="132" d="100"/>
          <a:sy n="132" d="100"/>
        </p:scale>
        <p:origin x="1146" y="126"/>
      </p:cViewPr>
      <p:guideLst>
        <p:guide orient="horz" pos="3009"/>
        <p:guide orient="horz" pos="1270"/>
        <p:guide orient="horz" pos="924"/>
        <p:guide orient="horz" pos="234"/>
        <p:guide orient="horz" pos="608"/>
        <p:guide orient="horz" pos="1049"/>
        <p:guide pos="1193"/>
        <p:guide pos="5541"/>
        <p:guide pos="146"/>
        <p:guide pos="3237"/>
        <p:guide pos="3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98" d="100"/>
          <a:sy n="98" d="100"/>
        </p:scale>
        <p:origin x="-3516"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Dropbox\BO-ECLI\Marc\WS-0%20Policy\Work%20on%20Report\Report\MvO%20Tabellen%20Report%2002.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Dropbox\BO-ECLI\Marc\WS-0%20Policy\Work%20on%20Report\Report\MvO%20Tabellen%20Report%2002.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Dropbox\BO-ECLI\Marc\WS-0%20Policy\Work%20on%20Report\Report\MvO%20Tabellen%20Report%2002.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Dropbox\BO-ECLI\Marc\WS-0%20Policy\Work%20on%20Report\Report\MvO%20Tabellen%20Report%2002.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Dropbox\BO-ECLI\Marc\WS-0%20Policy\Work%20on%20Report\Report\MvO%20Tabellen%20Report%2002.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Dropbox\BO-ECLI\Marc\WS-0%20Policy\Work%20on%20Report\Report\MvO%20Tabellen%20Report%200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Dropbox\BO-ECLI\Marc\WS-0%20Policy\Work%20on%20Report\Report\MvO%20Tabellen%20Report%200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Dropbox\BO-ECLI\Marc\WS-0%20Policy\Work%20on%20Report\Report\MvO%20Tabellen%20Report%200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Dropbox\BO-ECLI\Marc\WS-0%20Policy\Work%20on%20Report\Report\MvO%20Tabellen%20Report%200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Dropbox\BO-ECLI\Marc\WS-0%20Policy\Work%20on%20Report\Report\MvO%20overview%20of%20some%20metadat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Dropbox\BO-ECLI\Marc\WS-0%20Policy\Work%20on%20Report\Report\MvO%20overview%20of%20some%20metadat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Dropbox\BO-ECLI\Marc\WS-0%20Policy\Work%20on%20Report\Report\MvO%20Tabellen%20Report%200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Dropbox\BO-ECLI\Marc\WS-0%20Policy\Work%20on%20Report\Report\MvO%20Tabellen%20Report%200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Dropbox\BO-ECLI\Marc\WS-0%20Policy\Work%20on%20Report\Report\MvO%20Tabellen%20Report%2002.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Dropbox\BO-ECLI\Marc\WS-0%20Policy\Work%20on%20Report\Report\MvO%20Tabellen%20Report%20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Legal/Policy Framework by Court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'Framework and publication'!$X$51</c:f>
              <c:strCache>
                <c:ptCount val="1"/>
                <c:pt idx="0">
                  <c:v>Legal/policy framework prescribing a negative selection (publish all, except some listed types of decisions)</c:v>
                </c:pt>
              </c:strCache>
            </c:strRef>
          </c:tx>
          <c:spPr>
            <a:solidFill>
              <a:schemeClr val="accent1"/>
            </a:solidFill>
            <a:ln>
              <a:noFill/>
            </a:ln>
            <a:effectLst/>
          </c:spPr>
          <c:invertIfNegative val="0"/>
          <c:cat>
            <c:strRef>
              <c:f>'Framework and publication'!$Y$50:$AD$50</c:f>
              <c:strCache>
                <c:ptCount val="6"/>
                <c:pt idx="0">
                  <c:v>Constitutional Courts</c:v>
                </c:pt>
                <c:pt idx="1">
                  <c:v>Supreme Courts</c:v>
                </c:pt>
                <c:pt idx="2">
                  <c:v>Courts of Appeal</c:v>
                </c:pt>
                <c:pt idx="3">
                  <c:v>District Courts</c:v>
                </c:pt>
                <c:pt idx="4">
                  <c:v>High Administrative Courts</c:v>
                </c:pt>
                <c:pt idx="5">
                  <c:v>Administrative courts</c:v>
                </c:pt>
              </c:strCache>
            </c:strRef>
          </c:cat>
          <c:val>
            <c:numRef>
              <c:f>'Framework and publication'!$Y$51:$AD$51</c:f>
              <c:numCache>
                <c:formatCode>General</c:formatCode>
                <c:ptCount val="6"/>
                <c:pt idx="0">
                  <c:v>15</c:v>
                </c:pt>
                <c:pt idx="1">
                  <c:v>15</c:v>
                </c:pt>
                <c:pt idx="2">
                  <c:v>8</c:v>
                </c:pt>
                <c:pt idx="3">
                  <c:v>8</c:v>
                </c:pt>
                <c:pt idx="4">
                  <c:v>12</c:v>
                </c:pt>
                <c:pt idx="5">
                  <c:v>6</c:v>
                </c:pt>
              </c:numCache>
            </c:numRef>
          </c:val>
          <c:extLst xmlns:c16r2="http://schemas.microsoft.com/office/drawing/2015/06/chart">
            <c:ext xmlns:c16="http://schemas.microsoft.com/office/drawing/2014/chart" uri="{C3380CC4-5D6E-409C-BE32-E72D297353CC}">
              <c16:uniqueId val="{00000000-6B6E-4D6F-B9A4-3470A2FF28D5}"/>
            </c:ext>
          </c:extLst>
        </c:ser>
        <c:ser>
          <c:idx val="1"/>
          <c:order val="1"/>
          <c:tx>
            <c:strRef>
              <c:f>'Framework and publication'!$X$52</c:f>
              <c:strCache>
                <c:ptCount val="1"/>
                <c:pt idx="0">
                  <c:v>Legal/policy framework prescribing a positive selection (do not publish, unless the decision complies with listed criteria)</c:v>
                </c:pt>
              </c:strCache>
            </c:strRef>
          </c:tx>
          <c:spPr>
            <a:solidFill>
              <a:schemeClr val="accent2"/>
            </a:solidFill>
            <a:ln>
              <a:noFill/>
            </a:ln>
            <a:effectLst/>
          </c:spPr>
          <c:invertIfNegative val="0"/>
          <c:cat>
            <c:strRef>
              <c:f>'Framework and publication'!$Y$50:$AD$50</c:f>
              <c:strCache>
                <c:ptCount val="6"/>
                <c:pt idx="0">
                  <c:v>Constitutional Courts</c:v>
                </c:pt>
                <c:pt idx="1">
                  <c:v>Supreme Courts</c:v>
                </c:pt>
                <c:pt idx="2">
                  <c:v>Courts of Appeal</c:v>
                </c:pt>
                <c:pt idx="3">
                  <c:v>District Courts</c:v>
                </c:pt>
                <c:pt idx="4">
                  <c:v>High Administrative Courts</c:v>
                </c:pt>
                <c:pt idx="5">
                  <c:v>Administrative courts</c:v>
                </c:pt>
              </c:strCache>
            </c:strRef>
          </c:cat>
          <c:val>
            <c:numRef>
              <c:f>'Framework and publication'!$Y$52:$AD$52</c:f>
              <c:numCache>
                <c:formatCode>General</c:formatCode>
                <c:ptCount val="6"/>
                <c:pt idx="0">
                  <c:v>0</c:v>
                </c:pt>
                <c:pt idx="1">
                  <c:v>5</c:v>
                </c:pt>
                <c:pt idx="2">
                  <c:v>9</c:v>
                </c:pt>
                <c:pt idx="3">
                  <c:v>7</c:v>
                </c:pt>
                <c:pt idx="4">
                  <c:v>3</c:v>
                </c:pt>
                <c:pt idx="5">
                  <c:v>6</c:v>
                </c:pt>
              </c:numCache>
            </c:numRef>
          </c:val>
          <c:extLst xmlns:c16r2="http://schemas.microsoft.com/office/drawing/2015/06/chart">
            <c:ext xmlns:c16="http://schemas.microsoft.com/office/drawing/2014/chart" uri="{C3380CC4-5D6E-409C-BE32-E72D297353CC}">
              <c16:uniqueId val="{00000001-6B6E-4D6F-B9A4-3470A2FF28D5}"/>
            </c:ext>
          </c:extLst>
        </c:ser>
        <c:ser>
          <c:idx val="2"/>
          <c:order val="2"/>
          <c:tx>
            <c:strRef>
              <c:f>'Framework and publication'!$X$53</c:f>
              <c:strCache>
                <c:ptCount val="1"/>
                <c:pt idx="0">
                  <c:v>No legal or policy framework</c:v>
                </c:pt>
              </c:strCache>
            </c:strRef>
          </c:tx>
          <c:spPr>
            <a:solidFill>
              <a:schemeClr val="accent3"/>
            </a:solidFill>
            <a:ln>
              <a:noFill/>
            </a:ln>
            <a:effectLst/>
          </c:spPr>
          <c:invertIfNegative val="0"/>
          <c:cat>
            <c:strRef>
              <c:f>'Framework and publication'!$Y$50:$AD$50</c:f>
              <c:strCache>
                <c:ptCount val="6"/>
                <c:pt idx="0">
                  <c:v>Constitutional Courts</c:v>
                </c:pt>
                <c:pt idx="1">
                  <c:v>Supreme Courts</c:v>
                </c:pt>
                <c:pt idx="2">
                  <c:v>Courts of Appeal</c:v>
                </c:pt>
                <c:pt idx="3">
                  <c:v>District Courts</c:v>
                </c:pt>
                <c:pt idx="4">
                  <c:v>High Administrative Courts</c:v>
                </c:pt>
                <c:pt idx="5">
                  <c:v>Administrative courts</c:v>
                </c:pt>
              </c:strCache>
            </c:strRef>
          </c:cat>
          <c:val>
            <c:numRef>
              <c:f>'Framework and publication'!$Y$53:$AD$53</c:f>
              <c:numCache>
                <c:formatCode>General</c:formatCode>
                <c:ptCount val="6"/>
                <c:pt idx="0">
                  <c:v>5</c:v>
                </c:pt>
                <c:pt idx="1">
                  <c:v>8</c:v>
                </c:pt>
                <c:pt idx="2">
                  <c:v>10</c:v>
                </c:pt>
                <c:pt idx="3">
                  <c:v>13</c:v>
                </c:pt>
                <c:pt idx="4">
                  <c:v>5</c:v>
                </c:pt>
                <c:pt idx="5">
                  <c:v>9</c:v>
                </c:pt>
              </c:numCache>
            </c:numRef>
          </c:val>
          <c:extLst xmlns:c16r2="http://schemas.microsoft.com/office/drawing/2015/06/chart">
            <c:ext xmlns:c16="http://schemas.microsoft.com/office/drawing/2014/chart" uri="{C3380CC4-5D6E-409C-BE32-E72D297353CC}">
              <c16:uniqueId val="{00000002-6B6E-4D6F-B9A4-3470A2FF28D5}"/>
            </c:ext>
          </c:extLst>
        </c:ser>
        <c:dLbls>
          <c:showLegendKey val="0"/>
          <c:showVal val="0"/>
          <c:showCatName val="0"/>
          <c:showSerName val="0"/>
          <c:showPercent val="0"/>
          <c:showBubbleSize val="0"/>
        </c:dLbls>
        <c:gapWidth val="150"/>
        <c:overlap val="100"/>
        <c:axId val="109467352"/>
        <c:axId val="109470880"/>
      </c:barChart>
      <c:catAx>
        <c:axId val="109467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109470880"/>
        <c:crosses val="autoZero"/>
        <c:auto val="1"/>
        <c:lblAlgn val="ctr"/>
        <c:lblOffset val="100"/>
        <c:noMultiLvlLbl val="0"/>
      </c:catAx>
      <c:valAx>
        <c:axId val="1094708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9467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Technical Connections</a:t>
            </a:r>
            <a:r>
              <a:rPr lang="nl-NL" baseline="0"/>
              <a:t> Available</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DC-4F4D-8971-A9665EFF125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0DC-4F4D-8971-A9665EFF125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0DC-4F4D-8971-A9665EFF125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0DC-4F4D-8971-A9665EFF125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'Open Data'!$C$43:$C$46</c:f>
              <c:strCache>
                <c:ptCount val="4"/>
                <c:pt idx="0">
                  <c:v>Website ('screen scraping')</c:v>
                </c:pt>
                <c:pt idx="1">
                  <c:v>Webservice</c:v>
                </c:pt>
                <c:pt idx="2">
                  <c:v>FTP</c:v>
                </c:pt>
                <c:pt idx="3">
                  <c:v>Unknown</c:v>
                </c:pt>
              </c:strCache>
            </c:strRef>
          </c:cat>
          <c:val>
            <c:numRef>
              <c:f>'Open Data'!$D$43:$D$46</c:f>
              <c:numCache>
                <c:formatCode>General</c:formatCode>
                <c:ptCount val="4"/>
                <c:pt idx="0">
                  <c:v>19</c:v>
                </c:pt>
                <c:pt idx="1">
                  <c:v>7</c:v>
                </c:pt>
                <c:pt idx="2">
                  <c:v>2</c:v>
                </c:pt>
                <c:pt idx="3">
                  <c:v>0</c:v>
                </c:pt>
              </c:numCache>
            </c:numRef>
          </c:val>
          <c:extLst xmlns:c16r2="http://schemas.microsoft.com/office/drawing/2015/06/chart">
            <c:ext xmlns:c16="http://schemas.microsoft.com/office/drawing/2014/chart" uri="{C3380CC4-5D6E-409C-BE32-E72D297353CC}">
              <c16:uniqueId val="{00000000-C66E-4C6D-823E-E42B4EDDA70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Available Technical Formats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A32-4271-BD0F-C16243525B4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A32-4271-BD0F-C16243525B4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A32-4271-BD0F-C16243525B4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A32-4271-BD0F-C16243525B4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4A32-4271-BD0F-C16243525B4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4A32-4271-BD0F-C16243525B4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A32-4271-BD0F-C16243525B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'Open Data'!$C$49:$C$55</c:f>
              <c:strCache>
                <c:ptCount val="7"/>
                <c:pt idx="0">
                  <c:v>PDF Scanned</c:v>
                </c:pt>
                <c:pt idx="1">
                  <c:v>PDF Indexable text</c:v>
                </c:pt>
                <c:pt idx="2">
                  <c:v>HTML</c:v>
                </c:pt>
                <c:pt idx="3">
                  <c:v>RDF/XML</c:v>
                </c:pt>
                <c:pt idx="4">
                  <c:v>Word</c:v>
                </c:pt>
                <c:pt idx="5">
                  <c:v>TXT</c:v>
                </c:pt>
                <c:pt idx="6">
                  <c:v>JSON</c:v>
                </c:pt>
              </c:strCache>
            </c:strRef>
          </c:cat>
          <c:val>
            <c:numRef>
              <c:f>'Open Data'!$D$49:$D$55</c:f>
              <c:numCache>
                <c:formatCode>General</c:formatCode>
                <c:ptCount val="7"/>
                <c:pt idx="0">
                  <c:v>3</c:v>
                </c:pt>
                <c:pt idx="1">
                  <c:v>12</c:v>
                </c:pt>
                <c:pt idx="2">
                  <c:v>14</c:v>
                </c:pt>
                <c:pt idx="3">
                  <c:v>7</c:v>
                </c:pt>
                <c:pt idx="4">
                  <c:v>8</c:v>
                </c:pt>
                <c:pt idx="5">
                  <c:v>1</c:v>
                </c:pt>
                <c:pt idx="6">
                  <c:v>1</c:v>
                </c:pt>
              </c:numCache>
            </c:numRef>
          </c:val>
          <c:extLst xmlns:c16r2="http://schemas.microsoft.com/office/drawing/2015/06/chart">
            <c:ext xmlns:c16="http://schemas.microsoft.com/office/drawing/2014/chart" uri="{C3380CC4-5D6E-409C-BE32-E72D297353CC}">
              <c16:uniqueId val="{00000000-0782-424F-8C30-B91DC437E6C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Existence of Citation</a:t>
            </a:r>
            <a:r>
              <a:rPr lang="nl-NL" baseline="0"/>
              <a:t> Guides</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B01-408A-9927-9C1C598EC2E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B01-408A-9927-9C1C598EC2E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B01-408A-9927-9C1C598EC2E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B01-408A-9927-9C1C598EC2E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'Citation Guidelines'!$B$35:$B$38</c:f>
              <c:strCache>
                <c:ptCount val="4"/>
                <c:pt idx="0">
                  <c:v>None</c:v>
                </c:pt>
                <c:pt idx="1">
                  <c:v>Public body</c:v>
                </c:pt>
                <c:pt idx="2">
                  <c:v>Private publisher</c:v>
                </c:pt>
                <c:pt idx="3">
                  <c:v>Unknown</c:v>
                </c:pt>
              </c:strCache>
            </c:strRef>
          </c:cat>
          <c:val>
            <c:numRef>
              <c:f>'Citation Guidelines'!$C$35:$C$38</c:f>
              <c:numCache>
                <c:formatCode>General</c:formatCode>
                <c:ptCount val="4"/>
                <c:pt idx="0">
                  <c:v>20</c:v>
                </c:pt>
                <c:pt idx="1">
                  <c:v>3</c:v>
                </c:pt>
                <c:pt idx="2">
                  <c:v>2</c:v>
                </c:pt>
                <c:pt idx="3">
                  <c:v>3</c:v>
                </c:pt>
              </c:numCache>
            </c:numRef>
          </c:val>
          <c:extLst xmlns:c16r2="http://schemas.microsoft.com/office/drawing/2015/06/chart">
            <c:ext xmlns:c16="http://schemas.microsoft.com/office/drawing/2014/chart" uri="{C3380CC4-5D6E-409C-BE32-E72D297353CC}">
              <c16:uniqueId val="{00000000-B03F-4661-8931-CBA7E50DFBB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Prefered Way</a:t>
            </a:r>
            <a:r>
              <a:rPr lang="nl-NL" baseline="0"/>
              <a:t> of Citing Case Law</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3AB-4AC8-883A-527204AD398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3AB-4AC8-883A-527204AD398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3AB-4AC8-883A-527204AD398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3AB-4AC8-883A-527204AD3988}"/>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3AB-4AC8-883A-527204AD3988}"/>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3AB-4AC8-883A-527204AD39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'Citation Guidelines'!$B$42:$B$47</c:f>
              <c:strCache>
                <c:ptCount val="6"/>
                <c:pt idx="0">
                  <c:v>Case number</c:v>
                </c:pt>
                <c:pt idx="1">
                  <c:v>Case number  + parties</c:v>
                </c:pt>
                <c:pt idx="2">
                  <c:v>ECLI</c:v>
                </c:pt>
                <c:pt idx="3">
                  <c:v>Decision number</c:v>
                </c:pt>
                <c:pt idx="4">
                  <c:v>Commercial reference</c:v>
                </c:pt>
                <c:pt idx="5">
                  <c:v>Other</c:v>
                </c:pt>
              </c:strCache>
            </c:strRef>
          </c:cat>
          <c:val>
            <c:numRef>
              <c:f>'Citation Guidelines'!$C$42:$C$47</c:f>
              <c:numCache>
                <c:formatCode>General</c:formatCode>
                <c:ptCount val="6"/>
                <c:pt idx="0">
                  <c:v>17</c:v>
                </c:pt>
                <c:pt idx="1">
                  <c:v>3</c:v>
                </c:pt>
                <c:pt idx="2">
                  <c:v>4</c:v>
                </c:pt>
                <c:pt idx="3">
                  <c:v>5</c:v>
                </c:pt>
                <c:pt idx="4">
                  <c:v>3</c:v>
                </c:pt>
                <c:pt idx="5">
                  <c:v>4</c:v>
                </c:pt>
              </c:numCache>
            </c:numRef>
          </c:val>
          <c:extLst xmlns:c16r2="http://schemas.microsoft.com/office/drawing/2015/06/chart">
            <c:ext xmlns:c16="http://schemas.microsoft.com/office/drawing/2014/chart" uri="{C3380CC4-5D6E-409C-BE32-E72D297353CC}">
              <c16:uniqueId val="{00000000-127B-439F-B15A-849F6E19C9C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Implementation of ECLI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094-4DEA-98B1-C01461AF67A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094-4DEA-98B1-C01461AF67A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094-4DEA-98B1-C01461AF67A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094-4DEA-98B1-C01461AF67A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ECLI!$C$33:$C$36</c:f>
              <c:strCache>
                <c:ptCount val="4"/>
                <c:pt idx="0">
                  <c:v>Partly or fully implemented</c:v>
                </c:pt>
                <c:pt idx="1">
                  <c:v>Not implemented</c:v>
                </c:pt>
                <c:pt idx="2">
                  <c:v>Work in progress</c:v>
                </c:pt>
                <c:pt idx="3">
                  <c:v>Implemented, but not in public databases</c:v>
                </c:pt>
              </c:strCache>
            </c:strRef>
          </c:cat>
          <c:val>
            <c:numRef>
              <c:f>ECLI!$D$33:$D$36</c:f>
              <c:numCache>
                <c:formatCode>General</c:formatCode>
                <c:ptCount val="4"/>
                <c:pt idx="0">
                  <c:v>12</c:v>
                </c:pt>
                <c:pt idx="1">
                  <c:v>7</c:v>
                </c:pt>
                <c:pt idx="2">
                  <c:v>8</c:v>
                </c:pt>
                <c:pt idx="3">
                  <c:v>1</c:v>
                </c:pt>
              </c:numCache>
            </c:numRef>
          </c:val>
          <c:extLst xmlns:c16r2="http://schemas.microsoft.com/office/drawing/2015/06/chart">
            <c:ext xmlns:c16="http://schemas.microsoft.com/office/drawing/2014/chart" uri="{C3380CC4-5D6E-409C-BE32-E72D297353CC}">
              <c16:uniqueId val="{00000000-6B02-48D7-9510-CF936F49898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Member State Connections to the ECLI Search Engine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139-4BF1-886F-E74031A740F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139-4BF1-886F-E74031A740F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139-4BF1-886F-E74031A740F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ECLI!$C$38:$C$40</c:f>
              <c:strCache>
                <c:ptCount val="3"/>
                <c:pt idx="0">
                  <c:v>Connected</c:v>
                </c:pt>
                <c:pt idx="1">
                  <c:v>Not connected</c:v>
                </c:pt>
                <c:pt idx="2">
                  <c:v>Work in progress</c:v>
                </c:pt>
              </c:strCache>
            </c:strRef>
          </c:cat>
          <c:val>
            <c:numRef>
              <c:f>ECLI!$D$38:$D$40</c:f>
              <c:numCache>
                <c:formatCode>General</c:formatCode>
                <c:ptCount val="3"/>
                <c:pt idx="0">
                  <c:v>9</c:v>
                </c:pt>
                <c:pt idx="1">
                  <c:v>15</c:v>
                </c:pt>
                <c:pt idx="2">
                  <c:v>4</c:v>
                </c:pt>
              </c:numCache>
            </c:numRef>
          </c:val>
          <c:extLst xmlns:c16r2="http://schemas.microsoft.com/office/drawing/2015/06/chart">
            <c:ext xmlns:c16="http://schemas.microsoft.com/office/drawing/2014/chart" uri="{C3380CC4-5D6E-409C-BE32-E72D297353CC}">
              <c16:uniqueId val="{00000000-CBE4-4973-BF3A-C90379853AA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Actual Publication</a:t>
            </a:r>
            <a:r>
              <a:rPr lang="nl-NL" baseline="0"/>
              <a:t> by Court Type</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'Framework and publication'!$AG$51</c:f>
              <c:strCache>
                <c:ptCount val="1"/>
                <c:pt idx="0">
                  <c:v>All, or according to negative selection</c:v>
                </c:pt>
              </c:strCache>
            </c:strRef>
          </c:tx>
          <c:spPr>
            <a:solidFill>
              <a:schemeClr val="accent1"/>
            </a:solidFill>
            <a:ln>
              <a:noFill/>
            </a:ln>
            <a:effectLst/>
          </c:spPr>
          <c:invertIfNegative val="0"/>
          <c:cat>
            <c:strRef>
              <c:f>'Framework and publication'!$AH$50:$AM$50</c:f>
              <c:strCache>
                <c:ptCount val="6"/>
                <c:pt idx="0">
                  <c:v>Constitutional Courts</c:v>
                </c:pt>
                <c:pt idx="1">
                  <c:v>Supreme Courts</c:v>
                </c:pt>
                <c:pt idx="2">
                  <c:v>Courts of Appeal</c:v>
                </c:pt>
                <c:pt idx="3">
                  <c:v>District Courts</c:v>
                </c:pt>
                <c:pt idx="4">
                  <c:v>High Administrative Courts</c:v>
                </c:pt>
                <c:pt idx="5">
                  <c:v>Administrative courts</c:v>
                </c:pt>
              </c:strCache>
            </c:strRef>
          </c:cat>
          <c:val>
            <c:numRef>
              <c:f>'Framework and publication'!$AH$51:$AM$51</c:f>
              <c:numCache>
                <c:formatCode>General</c:formatCode>
                <c:ptCount val="6"/>
                <c:pt idx="0">
                  <c:v>19</c:v>
                </c:pt>
                <c:pt idx="1">
                  <c:v>19</c:v>
                </c:pt>
                <c:pt idx="2">
                  <c:v>7</c:v>
                </c:pt>
                <c:pt idx="3">
                  <c:v>6</c:v>
                </c:pt>
                <c:pt idx="4">
                  <c:v>14</c:v>
                </c:pt>
                <c:pt idx="5">
                  <c:v>5</c:v>
                </c:pt>
              </c:numCache>
            </c:numRef>
          </c:val>
          <c:extLst xmlns:c16r2="http://schemas.microsoft.com/office/drawing/2015/06/chart">
            <c:ext xmlns:c16="http://schemas.microsoft.com/office/drawing/2014/chart" uri="{C3380CC4-5D6E-409C-BE32-E72D297353CC}">
              <c16:uniqueId val="{00000000-C27C-4CEC-994D-ED8035F199D9}"/>
            </c:ext>
          </c:extLst>
        </c:ser>
        <c:ser>
          <c:idx val="1"/>
          <c:order val="1"/>
          <c:tx>
            <c:strRef>
              <c:f>'Framework and publication'!$AG$52</c:f>
              <c:strCache>
                <c:ptCount val="1"/>
                <c:pt idx="0">
                  <c:v>Substantial selection</c:v>
                </c:pt>
              </c:strCache>
            </c:strRef>
          </c:tx>
          <c:spPr>
            <a:solidFill>
              <a:schemeClr val="accent2"/>
            </a:solidFill>
            <a:ln>
              <a:noFill/>
            </a:ln>
            <a:effectLst/>
          </c:spPr>
          <c:invertIfNegative val="0"/>
          <c:cat>
            <c:strRef>
              <c:f>'Framework and publication'!$AH$50:$AM$50</c:f>
              <c:strCache>
                <c:ptCount val="6"/>
                <c:pt idx="0">
                  <c:v>Constitutional Courts</c:v>
                </c:pt>
                <c:pt idx="1">
                  <c:v>Supreme Courts</c:v>
                </c:pt>
                <c:pt idx="2">
                  <c:v>Courts of Appeal</c:v>
                </c:pt>
                <c:pt idx="3">
                  <c:v>District Courts</c:v>
                </c:pt>
                <c:pt idx="4">
                  <c:v>High Administrative Courts</c:v>
                </c:pt>
                <c:pt idx="5">
                  <c:v>Administrative courts</c:v>
                </c:pt>
              </c:strCache>
            </c:strRef>
          </c:cat>
          <c:val>
            <c:numRef>
              <c:f>'Framework and publication'!$AH$52:$AM$52</c:f>
              <c:numCache>
                <c:formatCode>General</c:formatCode>
                <c:ptCount val="6"/>
                <c:pt idx="0">
                  <c:v>0</c:v>
                </c:pt>
                <c:pt idx="1">
                  <c:v>5</c:v>
                </c:pt>
                <c:pt idx="2">
                  <c:v>6</c:v>
                </c:pt>
                <c:pt idx="3">
                  <c:v>5</c:v>
                </c:pt>
                <c:pt idx="4">
                  <c:v>1</c:v>
                </c:pt>
                <c:pt idx="5">
                  <c:v>4</c:v>
                </c:pt>
              </c:numCache>
            </c:numRef>
          </c:val>
          <c:extLst xmlns:c16r2="http://schemas.microsoft.com/office/drawing/2015/06/chart">
            <c:ext xmlns:c16="http://schemas.microsoft.com/office/drawing/2014/chart" uri="{C3380CC4-5D6E-409C-BE32-E72D297353CC}">
              <c16:uniqueId val="{00000001-C27C-4CEC-994D-ED8035F199D9}"/>
            </c:ext>
          </c:extLst>
        </c:ser>
        <c:ser>
          <c:idx val="2"/>
          <c:order val="2"/>
          <c:tx>
            <c:strRef>
              <c:f>'Framework and publication'!$AG$53</c:f>
              <c:strCache>
                <c:ptCount val="1"/>
                <c:pt idx="0">
                  <c:v>More than  occasional, but no substantial selection</c:v>
                </c:pt>
              </c:strCache>
            </c:strRef>
          </c:tx>
          <c:spPr>
            <a:solidFill>
              <a:schemeClr val="accent3"/>
            </a:solidFill>
            <a:ln>
              <a:noFill/>
            </a:ln>
            <a:effectLst/>
          </c:spPr>
          <c:invertIfNegative val="0"/>
          <c:cat>
            <c:strRef>
              <c:f>'Framework and publication'!$AH$50:$AM$50</c:f>
              <c:strCache>
                <c:ptCount val="6"/>
                <c:pt idx="0">
                  <c:v>Constitutional Courts</c:v>
                </c:pt>
                <c:pt idx="1">
                  <c:v>Supreme Courts</c:v>
                </c:pt>
                <c:pt idx="2">
                  <c:v>Courts of Appeal</c:v>
                </c:pt>
                <c:pt idx="3">
                  <c:v>District Courts</c:v>
                </c:pt>
                <c:pt idx="4">
                  <c:v>High Administrative Courts</c:v>
                </c:pt>
                <c:pt idx="5">
                  <c:v>Administrative courts</c:v>
                </c:pt>
              </c:strCache>
            </c:strRef>
          </c:cat>
          <c:val>
            <c:numRef>
              <c:f>'Framework and publication'!$AH$53:$AM$53</c:f>
              <c:numCache>
                <c:formatCode>General</c:formatCode>
                <c:ptCount val="6"/>
                <c:pt idx="0">
                  <c:v>0</c:v>
                </c:pt>
                <c:pt idx="1">
                  <c:v>3</c:v>
                </c:pt>
                <c:pt idx="2">
                  <c:v>7</c:v>
                </c:pt>
                <c:pt idx="3">
                  <c:v>4</c:v>
                </c:pt>
                <c:pt idx="4">
                  <c:v>2</c:v>
                </c:pt>
                <c:pt idx="5">
                  <c:v>2</c:v>
                </c:pt>
              </c:numCache>
            </c:numRef>
          </c:val>
          <c:extLst xmlns:c16r2="http://schemas.microsoft.com/office/drawing/2015/06/chart">
            <c:ext xmlns:c16="http://schemas.microsoft.com/office/drawing/2014/chart" uri="{C3380CC4-5D6E-409C-BE32-E72D297353CC}">
              <c16:uniqueId val="{00000002-C27C-4CEC-994D-ED8035F199D9}"/>
            </c:ext>
          </c:extLst>
        </c:ser>
        <c:ser>
          <c:idx val="3"/>
          <c:order val="3"/>
          <c:tx>
            <c:strRef>
              <c:f>'Framework and publication'!$AG$54</c:f>
              <c:strCache>
                <c:ptCount val="1"/>
                <c:pt idx="0">
                  <c:v>None or just very occasianal </c:v>
                </c:pt>
              </c:strCache>
            </c:strRef>
          </c:tx>
          <c:spPr>
            <a:solidFill>
              <a:schemeClr val="accent4"/>
            </a:solidFill>
            <a:ln>
              <a:noFill/>
            </a:ln>
            <a:effectLst/>
          </c:spPr>
          <c:invertIfNegative val="0"/>
          <c:cat>
            <c:strRef>
              <c:f>'Framework and publication'!$AH$50:$AM$50</c:f>
              <c:strCache>
                <c:ptCount val="6"/>
                <c:pt idx="0">
                  <c:v>Constitutional Courts</c:v>
                </c:pt>
                <c:pt idx="1">
                  <c:v>Supreme Courts</c:v>
                </c:pt>
                <c:pt idx="2">
                  <c:v>Courts of Appeal</c:v>
                </c:pt>
                <c:pt idx="3">
                  <c:v>District Courts</c:v>
                </c:pt>
                <c:pt idx="4">
                  <c:v>High Administrative Courts</c:v>
                </c:pt>
                <c:pt idx="5">
                  <c:v>Administrative courts</c:v>
                </c:pt>
              </c:strCache>
            </c:strRef>
          </c:cat>
          <c:val>
            <c:numRef>
              <c:f>'Framework and publication'!$AH$54:$AM$54</c:f>
              <c:numCache>
                <c:formatCode>General</c:formatCode>
                <c:ptCount val="6"/>
                <c:pt idx="0">
                  <c:v>1</c:v>
                </c:pt>
                <c:pt idx="1">
                  <c:v>1</c:v>
                </c:pt>
                <c:pt idx="2">
                  <c:v>7</c:v>
                </c:pt>
                <c:pt idx="3">
                  <c:v>13</c:v>
                </c:pt>
                <c:pt idx="4">
                  <c:v>1</c:v>
                </c:pt>
                <c:pt idx="5">
                  <c:v>10</c:v>
                </c:pt>
              </c:numCache>
            </c:numRef>
          </c:val>
          <c:extLst xmlns:c16r2="http://schemas.microsoft.com/office/drawing/2015/06/chart">
            <c:ext xmlns:c16="http://schemas.microsoft.com/office/drawing/2014/chart" uri="{C3380CC4-5D6E-409C-BE32-E72D297353CC}">
              <c16:uniqueId val="{00000003-C27C-4CEC-994D-ED8035F199D9}"/>
            </c:ext>
          </c:extLst>
        </c:ser>
        <c:dLbls>
          <c:showLegendKey val="0"/>
          <c:showVal val="0"/>
          <c:showCatName val="0"/>
          <c:showSerName val="0"/>
          <c:showPercent val="0"/>
          <c:showBubbleSize val="0"/>
        </c:dLbls>
        <c:gapWidth val="150"/>
        <c:overlap val="100"/>
        <c:axId val="148351152"/>
        <c:axId val="148351544"/>
      </c:barChart>
      <c:catAx>
        <c:axId val="14835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148351544"/>
        <c:crosses val="autoZero"/>
        <c:auto val="1"/>
        <c:lblAlgn val="ctr"/>
        <c:lblOffset val="100"/>
        <c:noMultiLvlLbl val="0"/>
      </c:catAx>
      <c:valAx>
        <c:axId val="148351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8351152"/>
        <c:crosses val="autoZero"/>
        <c:crossBetween val="between"/>
      </c:valAx>
      <c:spPr>
        <a:noFill/>
        <a:ln>
          <a:noFill/>
        </a:ln>
        <a:effectLst/>
      </c:spPr>
    </c:plotArea>
    <c:legend>
      <c:legendPos val="b"/>
      <c:layout>
        <c:manualLayout>
          <c:xMode val="edge"/>
          <c:yMode val="edge"/>
          <c:x val="2.9522313222437813E-2"/>
          <c:y val="0.69404525344513401"/>
          <c:w val="0.93509410776723478"/>
          <c:h val="0.2847359287493261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50" baseline="0">
                <a:solidFill>
                  <a:schemeClr val="tx1">
                    <a:lumMod val="65000"/>
                    <a:lumOff val="35000"/>
                  </a:schemeClr>
                </a:solidFill>
                <a:latin typeface="Arial" panose="020B0604020202020204" pitchFamily="34" charset="0"/>
                <a:ea typeface="+mn-ea"/>
                <a:cs typeface="+mn-cs"/>
              </a:defRPr>
            </a:pPr>
            <a:r>
              <a:rPr lang="en-US" b="0" i="0" cap="none" baseline="0">
                <a:latin typeface="Arial" panose="020B0604020202020204" pitchFamily="34" charset="0"/>
              </a:rPr>
              <a:t>Number of Websites with </a:t>
            </a:r>
          </a:p>
          <a:p>
            <a:pPr>
              <a:defRPr b="0" cap="none">
                <a:latin typeface="Arial" panose="020B0604020202020204" pitchFamily="34" charset="0"/>
              </a:defRPr>
            </a:pPr>
            <a:r>
              <a:rPr lang="en-US" b="0" i="0" cap="none" baseline="0">
                <a:latin typeface="Arial" panose="020B0604020202020204" pitchFamily="34" charset="0"/>
              </a:rPr>
              <a:t>Case Law Repositories per Member State</a:t>
            </a:r>
          </a:p>
        </c:rich>
      </c:tx>
      <c:overlay val="0"/>
      <c:spPr>
        <a:noFill/>
        <a:ln>
          <a:noFill/>
        </a:ln>
        <a:effectLst/>
      </c:spPr>
      <c:txPr>
        <a:bodyPr rot="0" spcFirstLastPara="1" vertOverflow="ellipsis" vert="horz" wrap="square" anchor="ctr" anchorCtr="1"/>
        <a:lstStyle/>
        <a:p>
          <a:pPr>
            <a:defRPr sz="1400" b="0" i="0" u="none" strike="noStrike" kern="1200" cap="none" spc="50" baseline="0">
              <a:solidFill>
                <a:schemeClr val="tx1">
                  <a:lumMod val="65000"/>
                  <a:lumOff val="35000"/>
                </a:schemeClr>
              </a:solidFill>
              <a:latin typeface="Arial" panose="020B0604020202020204" pitchFamily="34" charset="0"/>
              <a:ea typeface="+mn-ea"/>
              <a:cs typeface="+mn-cs"/>
            </a:defRPr>
          </a:pPr>
          <a:endParaRPr lang="nl-NL"/>
        </a:p>
      </c:txPr>
    </c:title>
    <c:autoTitleDeleted val="0"/>
    <c:plotArea>
      <c:layout/>
      <c:pieChart>
        <c:varyColors val="1"/>
        <c:ser>
          <c:idx val="1"/>
          <c:order val="0"/>
          <c:tx>
            <c:strRef>
              <c:f>'Framework and publication'!$E$51</c:f>
              <c:strCache>
                <c:ptCount val="1"/>
                <c:pt idx="0">
                  <c:v>Number of websites with case law repositories per Member State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2A4E-428B-B935-BFBFB346D6B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2A4E-428B-B935-BFBFB346D6B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2A4E-428B-B935-BFBFB346D6B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2A4E-428B-B935-BFBFB346D6B4}"/>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2A4E-428B-B935-BFBFB346D6B4}"/>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2A4E-428B-B935-BFBFB346D6B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l-NL"/>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'Framework and publication'!$E$52:$E$57</c:f>
              <c:strCache>
                <c:ptCount val="6"/>
                <c:pt idx="0">
                  <c:v>1</c:v>
                </c:pt>
                <c:pt idx="1">
                  <c:v>2</c:v>
                </c:pt>
                <c:pt idx="2">
                  <c:v>3</c:v>
                </c:pt>
                <c:pt idx="3">
                  <c:v>4</c:v>
                </c:pt>
                <c:pt idx="4">
                  <c:v>5</c:v>
                </c:pt>
                <c:pt idx="5">
                  <c:v>&gt;5</c:v>
                </c:pt>
              </c:strCache>
            </c:strRef>
          </c:cat>
          <c:val>
            <c:numRef>
              <c:f>'Framework and publication'!$F$52:$F$57</c:f>
              <c:numCache>
                <c:formatCode>General</c:formatCode>
                <c:ptCount val="6"/>
                <c:pt idx="0">
                  <c:v>3</c:v>
                </c:pt>
                <c:pt idx="1">
                  <c:v>8</c:v>
                </c:pt>
                <c:pt idx="2">
                  <c:v>10</c:v>
                </c:pt>
                <c:pt idx="3">
                  <c:v>4</c:v>
                </c:pt>
                <c:pt idx="4">
                  <c:v>1</c:v>
                </c:pt>
                <c:pt idx="5">
                  <c:v>0</c:v>
                </c:pt>
              </c:numCache>
            </c:numRef>
          </c:val>
          <c:extLst xmlns:c16r2="http://schemas.microsoft.com/office/drawing/2015/06/chart">
            <c:ext xmlns:c16="http://schemas.microsoft.com/office/drawing/2014/chart" uri="{C3380CC4-5D6E-409C-BE32-E72D297353CC}">
              <c16:uniqueId val="{0000000D-10F0-4A39-9950-B201B9662DB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Number</a:t>
            </a:r>
            <a:r>
              <a:rPr lang="nl-NL" baseline="0"/>
              <a:t> of Metadata Fields Available</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1"/>
          <c:order val="1"/>
          <c:spPr>
            <a:solidFill>
              <a:schemeClr val="accent2"/>
            </a:solidFill>
            <a:ln>
              <a:noFill/>
            </a:ln>
            <a:effectLst/>
          </c:spPr>
          <c:invertIfNegative val="0"/>
          <c:cat>
            <c:numRef>
              <c:f>'section 1 metadata'!$B$43:$B$53</c:f>
              <c:numCache>
                <c:formatCode>General</c:formatCode>
                <c:ptCount val="11"/>
                <c:pt idx="0">
                  <c:v>4</c:v>
                </c:pt>
                <c:pt idx="1">
                  <c:v>5</c:v>
                </c:pt>
                <c:pt idx="2">
                  <c:v>6</c:v>
                </c:pt>
                <c:pt idx="3">
                  <c:v>7</c:v>
                </c:pt>
                <c:pt idx="4">
                  <c:v>8</c:v>
                </c:pt>
                <c:pt idx="5">
                  <c:v>9</c:v>
                </c:pt>
                <c:pt idx="6">
                  <c:v>10</c:v>
                </c:pt>
                <c:pt idx="7">
                  <c:v>11</c:v>
                </c:pt>
                <c:pt idx="8">
                  <c:v>12</c:v>
                </c:pt>
                <c:pt idx="9">
                  <c:v>13</c:v>
                </c:pt>
                <c:pt idx="10">
                  <c:v>14</c:v>
                </c:pt>
              </c:numCache>
            </c:numRef>
          </c:cat>
          <c:val>
            <c:numRef>
              <c:f>'section 1 metadata'!$C$43:$C$53</c:f>
              <c:numCache>
                <c:formatCode>General</c:formatCode>
                <c:ptCount val="11"/>
                <c:pt idx="0">
                  <c:v>2</c:v>
                </c:pt>
                <c:pt idx="1">
                  <c:v>0</c:v>
                </c:pt>
                <c:pt idx="2">
                  <c:v>3</c:v>
                </c:pt>
                <c:pt idx="3">
                  <c:v>1</c:v>
                </c:pt>
                <c:pt idx="4">
                  <c:v>2</c:v>
                </c:pt>
                <c:pt idx="5">
                  <c:v>3</c:v>
                </c:pt>
                <c:pt idx="6">
                  <c:v>4</c:v>
                </c:pt>
                <c:pt idx="7">
                  <c:v>5</c:v>
                </c:pt>
                <c:pt idx="8">
                  <c:v>2</c:v>
                </c:pt>
                <c:pt idx="9">
                  <c:v>2</c:v>
                </c:pt>
                <c:pt idx="10">
                  <c:v>1</c:v>
                </c:pt>
              </c:numCache>
            </c:numRef>
          </c:val>
          <c:extLst xmlns:c16r2="http://schemas.microsoft.com/office/drawing/2015/06/chart">
            <c:ext xmlns:c16="http://schemas.microsoft.com/office/drawing/2014/chart" uri="{C3380CC4-5D6E-409C-BE32-E72D297353CC}">
              <c16:uniqueId val="{00000001-B3D6-42BD-906B-F0AE6ECB8757}"/>
            </c:ext>
          </c:extLst>
        </c:ser>
        <c:dLbls>
          <c:showLegendKey val="0"/>
          <c:showVal val="0"/>
          <c:showCatName val="0"/>
          <c:showSerName val="0"/>
          <c:showPercent val="0"/>
          <c:showBubbleSize val="0"/>
        </c:dLbls>
        <c:gapWidth val="219"/>
        <c:overlap val="-27"/>
        <c:axId val="148349976"/>
        <c:axId val="169309248"/>
        <c:extLst xmlns:c16r2="http://schemas.microsoft.com/office/drawing/2015/06/chart">
          <c:ext xmlns:c15="http://schemas.microsoft.com/office/drawing/2012/chart" uri="{02D57815-91ED-43cb-92C2-25804820EDAC}">
            <c15:filteredBarSeries>
              <c15:ser>
                <c:idx val="0"/>
                <c:order val="0"/>
                <c:spPr>
                  <a:solidFill>
                    <a:schemeClr val="accent1"/>
                  </a:solidFill>
                  <a:ln>
                    <a:noFill/>
                  </a:ln>
                  <a:effectLst/>
                </c:spPr>
                <c:invertIfNegative val="0"/>
                <c:cat>
                  <c:numRef>
                    <c:extLst xmlns:c16r2="http://schemas.microsoft.com/office/drawing/2015/06/chart">
                      <c:ext uri="{02D57815-91ED-43cb-92C2-25804820EDAC}">
                        <c15:formulaRef>
                          <c15:sqref>'section 1 metadata'!$B$43:$B$53</c15:sqref>
                        </c15:formulaRef>
                      </c:ext>
                    </c:extLst>
                    <c:numCache>
                      <c:formatCode>General</c:formatCode>
                      <c:ptCount val="11"/>
                      <c:pt idx="0">
                        <c:v>4</c:v>
                      </c:pt>
                      <c:pt idx="1">
                        <c:v>5</c:v>
                      </c:pt>
                      <c:pt idx="2">
                        <c:v>6</c:v>
                      </c:pt>
                      <c:pt idx="3">
                        <c:v>7</c:v>
                      </c:pt>
                      <c:pt idx="4">
                        <c:v>8</c:v>
                      </c:pt>
                      <c:pt idx="5">
                        <c:v>9</c:v>
                      </c:pt>
                      <c:pt idx="6">
                        <c:v>10</c:v>
                      </c:pt>
                      <c:pt idx="7">
                        <c:v>11</c:v>
                      </c:pt>
                      <c:pt idx="8">
                        <c:v>12</c:v>
                      </c:pt>
                      <c:pt idx="9">
                        <c:v>13</c:v>
                      </c:pt>
                      <c:pt idx="10">
                        <c:v>14</c:v>
                      </c:pt>
                    </c:numCache>
                  </c:numRef>
                </c:cat>
                <c:val>
                  <c:numRef>
                    <c:extLst xmlns:c16r2="http://schemas.microsoft.com/office/drawing/2015/06/chart">
                      <c:ext uri="{02D57815-91ED-43cb-92C2-25804820EDAC}">
                        <c15:formulaRef>
                          <c15:sqref>'section 1 metadata'!$B$43:$B$53</c15:sqref>
                        </c15:formulaRef>
                      </c:ext>
                    </c:extLst>
                    <c:numCache>
                      <c:formatCode>General</c:formatCode>
                      <c:ptCount val="11"/>
                      <c:pt idx="0">
                        <c:v>4</c:v>
                      </c:pt>
                      <c:pt idx="1">
                        <c:v>5</c:v>
                      </c:pt>
                      <c:pt idx="2">
                        <c:v>6</c:v>
                      </c:pt>
                      <c:pt idx="3">
                        <c:v>7</c:v>
                      </c:pt>
                      <c:pt idx="4">
                        <c:v>8</c:v>
                      </c:pt>
                      <c:pt idx="5">
                        <c:v>9</c:v>
                      </c:pt>
                      <c:pt idx="6">
                        <c:v>10</c:v>
                      </c:pt>
                      <c:pt idx="7">
                        <c:v>11</c:v>
                      </c:pt>
                      <c:pt idx="8">
                        <c:v>12</c:v>
                      </c:pt>
                      <c:pt idx="9">
                        <c:v>13</c:v>
                      </c:pt>
                      <c:pt idx="10">
                        <c:v>14</c:v>
                      </c:pt>
                    </c:numCache>
                  </c:numRef>
                </c:val>
                <c:extLst xmlns:c16r2="http://schemas.microsoft.com/office/drawing/2015/06/chart">
                  <c:ext xmlns:c16="http://schemas.microsoft.com/office/drawing/2014/chart" uri="{C3380CC4-5D6E-409C-BE32-E72D297353CC}">
                    <c16:uniqueId val="{00000000-B3D6-42BD-906B-F0AE6ECB8757}"/>
                  </c:ext>
                </c:extLst>
              </c15:ser>
            </c15:filteredBarSeries>
          </c:ext>
        </c:extLst>
      </c:barChart>
      <c:catAx>
        <c:axId val="148349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Number of</a:t>
                </a:r>
                <a:r>
                  <a:rPr lang="nl-NL" baseline="0"/>
                  <a:t> Metadata</a:t>
                </a:r>
                <a:endParaRPr lang="nl-NL"/>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09248"/>
        <c:crosses val="autoZero"/>
        <c:auto val="1"/>
        <c:lblAlgn val="ctr"/>
        <c:lblOffset val="100"/>
        <c:noMultiLvlLbl val="0"/>
      </c:catAx>
      <c:valAx>
        <c:axId val="16930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Number</a:t>
                </a:r>
                <a:r>
                  <a:rPr lang="nl-NL" baseline="0"/>
                  <a:t> of databases</a:t>
                </a:r>
                <a:endParaRPr lang="nl-N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834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aseline="0"/>
              <a:t>Presence </a:t>
            </a:r>
            <a:r>
              <a:rPr lang="nl-NL"/>
              <a:t>of Specific Metadata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'section 1 metadata'!$X$2:$X$17</c:f>
              <c:strCache>
                <c:ptCount val="16"/>
                <c:pt idx="0">
                  <c:v>Other references</c:v>
                </c:pt>
                <c:pt idx="1">
                  <c:v>Other metadata</c:v>
                </c:pt>
                <c:pt idx="2">
                  <c:v>Material case law relations</c:v>
                </c:pt>
                <c:pt idx="3">
                  <c:v>ECLI</c:v>
                </c:pt>
                <c:pt idx="4">
                  <c:v>Abstract</c:v>
                </c:pt>
                <c:pt idx="5">
                  <c:v>Formal case law relations</c:v>
                </c:pt>
                <c:pt idx="6">
                  <c:v>Legal references</c:v>
                </c:pt>
                <c:pt idx="7">
                  <c:v>Date of Publication/intro into force</c:v>
                </c:pt>
                <c:pt idx="8">
                  <c:v>Field of Law</c:v>
                </c:pt>
                <c:pt idx="9">
                  <c:v>Description</c:v>
                </c:pt>
                <c:pt idx="10">
                  <c:v>Names of Judges</c:v>
                </c:pt>
                <c:pt idx="11">
                  <c:v>Chamber/division</c:v>
                </c:pt>
                <c:pt idx="12">
                  <c:v>Type of Decision</c:v>
                </c:pt>
                <c:pt idx="13">
                  <c:v>Case Number</c:v>
                </c:pt>
                <c:pt idx="14">
                  <c:v>Name of Court</c:v>
                </c:pt>
                <c:pt idx="15">
                  <c:v>Date of Decision</c:v>
                </c:pt>
              </c:strCache>
            </c:strRef>
          </c:cat>
          <c:val>
            <c:numRef>
              <c:f>'section 1 metadata'!$Y$2:$Y$17</c:f>
              <c:numCache>
                <c:formatCode>0%</c:formatCode>
                <c:ptCount val="16"/>
                <c:pt idx="0">
                  <c:v>0.08</c:v>
                </c:pt>
                <c:pt idx="1">
                  <c:v>0.2</c:v>
                </c:pt>
                <c:pt idx="2">
                  <c:v>0.32</c:v>
                </c:pt>
                <c:pt idx="3">
                  <c:v>0.4</c:v>
                </c:pt>
                <c:pt idx="4">
                  <c:v>0.44</c:v>
                </c:pt>
                <c:pt idx="5">
                  <c:v>0.52</c:v>
                </c:pt>
                <c:pt idx="6">
                  <c:v>0.52</c:v>
                </c:pt>
                <c:pt idx="7">
                  <c:v>0.64</c:v>
                </c:pt>
                <c:pt idx="8">
                  <c:v>0.64</c:v>
                </c:pt>
                <c:pt idx="9">
                  <c:v>0.56000000000000005</c:v>
                </c:pt>
                <c:pt idx="10">
                  <c:v>0.64</c:v>
                </c:pt>
                <c:pt idx="11">
                  <c:v>0.72</c:v>
                </c:pt>
                <c:pt idx="12">
                  <c:v>0.84</c:v>
                </c:pt>
                <c:pt idx="13">
                  <c:v>0.88</c:v>
                </c:pt>
                <c:pt idx="14">
                  <c:v>1</c:v>
                </c:pt>
                <c:pt idx="15">
                  <c:v>1</c:v>
                </c:pt>
              </c:numCache>
            </c:numRef>
          </c:val>
          <c:extLst xmlns:c16r2="http://schemas.microsoft.com/office/drawing/2015/06/chart">
            <c:ext xmlns:c16="http://schemas.microsoft.com/office/drawing/2014/chart" uri="{C3380CC4-5D6E-409C-BE32-E72D297353CC}">
              <c16:uniqueId val="{00000000-3BA0-4C68-9880-6927E94BA951}"/>
            </c:ext>
          </c:extLst>
        </c:ser>
        <c:dLbls>
          <c:dLblPos val="outEnd"/>
          <c:showLegendKey val="0"/>
          <c:showVal val="1"/>
          <c:showCatName val="0"/>
          <c:showSerName val="0"/>
          <c:showPercent val="0"/>
          <c:showBubbleSize val="0"/>
        </c:dLbls>
        <c:gapWidth val="182"/>
        <c:axId val="169312776"/>
        <c:axId val="169315520"/>
      </c:barChart>
      <c:catAx>
        <c:axId val="169312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169315520"/>
        <c:crosses val="autoZero"/>
        <c:auto val="1"/>
        <c:lblAlgn val="ctr"/>
        <c:lblOffset val="100"/>
        <c:noMultiLvlLbl val="0"/>
      </c:catAx>
      <c:valAx>
        <c:axId val="169315520"/>
        <c:scaling>
          <c:orientation val="minMax"/>
        </c:scaling>
        <c:delete val="1"/>
        <c:axPos val="b"/>
        <c:numFmt formatCode="0%" sourceLinked="1"/>
        <c:majorTickMark val="out"/>
        <c:minorTickMark val="none"/>
        <c:tickLblPos val="nextTo"/>
        <c:crossAx val="169312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Anonymization of Court Decisions in Different Domains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DataProt!$B$64</c:f>
              <c:strCache>
                <c:ptCount val="1"/>
                <c:pt idx="0">
                  <c:v>Always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DataProt!$C$63:$E$63</c:f>
              <c:strCache>
                <c:ptCount val="3"/>
                <c:pt idx="0">
                  <c:v>Constitutional Jurisdiction</c:v>
                </c:pt>
                <c:pt idx="1">
                  <c:v>Civil/Criminal Jurisdiction</c:v>
                </c:pt>
                <c:pt idx="2">
                  <c:v>Administrative Jurisdiction</c:v>
                </c:pt>
              </c:strCache>
            </c:strRef>
          </c:cat>
          <c:val>
            <c:numRef>
              <c:f>DataProt!$C$64:$E$64</c:f>
              <c:numCache>
                <c:formatCode>General</c:formatCode>
                <c:ptCount val="3"/>
                <c:pt idx="0">
                  <c:v>14</c:v>
                </c:pt>
                <c:pt idx="1">
                  <c:v>21</c:v>
                </c:pt>
                <c:pt idx="2">
                  <c:v>17</c:v>
                </c:pt>
              </c:numCache>
            </c:numRef>
          </c:val>
          <c:extLst xmlns:c16r2="http://schemas.microsoft.com/office/drawing/2015/06/chart">
            <c:ext xmlns:c16="http://schemas.microsoft.com/office/drawing/2014/chart" uri="{C3380CC4-5D6E-409C-BE32-E72D297353CC}">
              <c16:uniqueId val="{00000000-830B-4F62-9EED-8887DB24FFEE}"/>
            </c:ext>
          </c:extLst>
        </c:ser>
        <c:ser>
          <c:idx val="1"/>
          <c:order val="1"/>
          <c:tx>
            <c:strRef>
              <c:f>DataProt!$B$65</c:f>
              <c:strCache>
                <c:ptCount val="1"/>
                <c:pt idx="0">
                  <c:v>Only on request of party or in specific cases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DataProt!$C$63:$E$63</c:f>
              <c:strCache>
                <c:ptCount val="3"/>
                <c:pt idx="0">
                  <c:v>Constitutional Jurisdiction</c:v>
                </c:pt>
                <c:pt idx="1">
                  <c:v>Civil/Criminal Jurisdiction</c:v>
                </c:pt>
                <c:pt idx="2">
                  <c:v>Administrative Jurisdiction</c:v>
                </c:pt>
              </c:strCache>
            </c:strRef>
          </c:cat>
          <c:val>
            <c:numRef>
              <c:f>DataProt!$C$65:$E$65</c:f>
              <c:numCache>
                <c:formatCode>General</c:formatCode>
                <c:ptCount val="3"/>
                <c:pt idx="0">
                  <c:v>5</c:v>
                </c:pt>
                <c:pt idx="1">
                  <c:v>6</c:v>
                </c:pt>
                <c:pt idx="2">
                  <c:v>3</c:v>
                </c:pt>
              </c:numCache>
            </c:numRef>
          </c:val>
          <c:extLst xmlns:c16r2="http://schemas.microsoft.com/office/drawing/2015/06/chart">
            <c:ext xmlns:c16="http://schemas.microsoft.com/office/drawing/2014/chart" uri="{C3380CC4-5D6E-409C-BE32-E72D297353CC}">
              <c16:uniqueId val="{00000001-830B-4F62-9EED-8887DB24FFEE}"/>
            </c:ext>
          </c:extLst>
        </c:ser>
        <c:ser>
          <c:idx val="2"/>
          <c:order val="2"/>
          <c:tx>
            <c:strRef>
              <c:f>DataProt!$B$66</c:f>
              <c:strCache>
                <c:ptCount val="1"/>
                <c:pt idx="0">
                  <c:v>N/A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DataProt!$C$63:$E$63</c:f>
              <c:strCache>
                <c:ptCount val="3"/>
                <c:pt idx="0">
                  <c:v>Constitutional Jurisdiction</c:v>
                </c:pt>
                <c:pt idx="1">
                  <c:v>Civil/Criminal Jurisdiction</c:v>
                </c:pt>
                <c:pt idx="2">
                  <c:v>Administrative Jurisdiction</c:v>
                </c:pt>
              </c:strCache>
            </c:strRef>
          </c:cat>
          <c:val>
            <c:numRef>
              <c:f>DataProt!$C$66:$E$66</c:f>
              <c:numCache>
                <c:formatCode>General</c:formatCode>
                <c:ptCount val="3"/>
                <c:pt idx="0">
                  <c:v>9</c:v>
                </c:pt>
                <c:pt idx="1">
                  <c:v>1</c:v>
                </c:pt>
                <c:pt idx="2">
                  <c:v>8</c:v>
                </c:pt>
              </c:numCache>
            </c:numRef>
          </c:val>
          <c:extLst xmlns:c16r2="http://schemas.microsoft.com/office/drawing/2015/06/chart">
            <c:ext xmlns:c16="http://schemas.microsoft.com/office/drawing/2014/chart" uri="{C3380CC4-5D6E-409C-BE32-E72D297353CC}">
              <c16:uniqueId val="{00000002-830B-4F62-9EED-8887DB24FFEE}"/>
            </c:ext>
          </c:extLst>
        </c:ser>
        <c:dLbls>
          <c:dLblPos val="ctr"/>
          <c:showLegendKey val="0"/>
          <c:showVal val="1"/>
          <c:showCatName val="0"/>
          <c:showSerName val="0"/>
          <c:showPercent val="0"/>
          <c:showBubbleSize val="0"/>
        </c:dLbls>
        <c:gapWidth val="150"/>
        <c:overlap val="100"/>
        <c:axId val="169311992"/>
        <c:axId val="169313168"/>
      </c:barChart>
      <c:catAx>
        <c:axId val="169311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169313168"/>
        <c:crosses val="autoZero"/>
        <c:auto val="1"/>
        <c:lblAlgn val="ctr"/>
        <c:lblOffset val="100"/>
        <c:noMultiLvlLbl val="0"/>
      </c:catAx>
      <c:valAx>
        <c:axId val="169313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11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Textual Representation</a:t>
            </a:r>
            <a:r>
              <a:rPr lang="nl-NL" baseline="0"/>
              <a:t> of Anonymized Data</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DataProt!$B$90</c:f>
              <c:strCache>
                <c:ptCount val="1"/>
                <c:pt idx="0">
                  <c:v>Completely obscuring</c:v>
                </c:pt>
              </c:strCache>
            </c:strRef>
          </c:tx>
          <c:spPr>
            <a:solidFill>
              <a:schemeClr val="accent1"/>
            </a:solidFill>
            <a:ln>
              <a:noFill/>
            </a:ln>
            <a:effectLst/>
          </c:spPr>
          <c:invertIfNegative val="0"/>
          <c:cat>
            <c:strRef>
              <c:f>DataProt!$C$89:$E$89</c:f>
              <c:strCache>
                <c:ptCount val="3"/>
                <c:pt idx="0">
                  <c:v>Constitutional Jurisdiction</c:v>
                </c:pt>
                <c:pt idx="1">
                  <c:v>Civil/Criminal Jurisdiction</c:v>
                </c:pt>
                <c:pt idx="2">
                  <c:v>Administrative Jurisdiction</c:v>
                </c:pt>
              </c:strCache>
            </c:strRef>
          </c:cat>
          <c:val>
            <c:numRef>
              <c:f>DataProt!$C$90:$E$90</c:f>
              <c:numCache>
                <c:formatCode>General</c:formatCode>
                <c:ptCount val="3"/>
                <c:pt idx="0">
                  <c:v>1</c:v>
                </c:pt>
                <c:pt idx="1">
                  <c:v>1</c:v>
                </c:pt>
                <c:pt idx="2">
                  <c:v>3</c:v>
                </c:pt>
              </c:numCache>
            </c:numRef>
          </c:val>
          <c:extLst xmlns:c16r2="http://schemas.microsoft.com/office/drawing/2015/06/chart">
            <c:ext xmlns:c16="http://schemas.microsoft.com/office/drawing/2014/chart" uri="{C3380CC4-5D6E-409C-BE32-E72D297353CC}">
              <c16:uniqueId val="{00000000-017C-4121-A0FD-6BA2E068617B}"/>
            </c:ext>
          </c:extLst>
        </c:ser>
        <c:ser>
          <c:idx val="1"/>
          <c:order val="1"/>
          <c:tx>
            <c:strRef>
              <c:f>DataProt!$B$91</c:f>
              <c:strCache>
                <c:ptCount val="1"/>
                <c:pt idx="0">
                  <c:v>Real or random initials </c:v>
                </c:pt>
              </c:strCache>
            </c:strRef>
          </c:tx>
          <c:spPr>
            <a:solidFill>
              <a:schemeClr val="accent2"/>
            </a:solidFill>
            <a:ln>
              <a:noFill/>
            </a:ln>
            <a:effectLst/>
          </c:spPr>
          <c:invertIfNegative val="0"/>
          <c:cat>
            <c:strRef>
              <c:f>DataProt!$C$89:$E$89</c:f>
              <c:strCache>
                <c:ptCount val="3"/>
                <c:pt idx="0">
                  <c:v>Constitutional Jurisdiction</c:v>
                </c:pt>
                <c:pt idx="1">
                  <c:v>Civil/Criminal Jurisdiction</c:v>
                </c:pt>
                <c:pt idx="2">
                  <c:v>Administrative Jurisdiction</c:v>
                </c:pt>
              </c:strCache>
            </c:strRef>
          </c:cat>
          <c:val>
            <c:numRef>
              <c:f>DataProt!$C$91:$E$91</c:f>
              <c:numCache>
                <c:formatCode>General</c:formatCode>
                <c:ptCount val="3"/>
                <c:pt idx="0">
                  <c:v>14</c:v>
                </c:pt>
                <c:pt idx="1">
                  <c:v>19</c:v>
                </c:pt>
                <c:pt idx="2">
                  <c:v>14</c:v>
                </c:pt>
              </c:numCache>
            </c:numRef>
          </c:val>
          <c:extLst xmlns:c16r2="http://schemas.microsoft.com/office/drawing/2015/06/chart">
            <c:ext xmlns:c16="http://schemas.microsoft.com/office/drawing/2014/chart" uri="{C3380CC4-5D6E-409C-BE32-E72D297353CC}">
              <c16:uniqueId val="{00000001-017C-4121-A0FD-6BA2E068617B}"/>
            </c:ext>
          </c:extLst>
        </c:ser>
        <c:ser>
          <c:idx val="2"/>
          <c:order val="2"/>
          <c:tx>
            <c:strRef>
              <c:f>DataProt!$B$92</c:f>
              <c:strCache>
                <c:ptCount val="1"/>
                <c:pt idx="0">
                  <c:v>Fake data</c:v>
                </c:pt>
              </c:strCache>
            </c:strRef>
          </c:tx>
          <c:spPr>
            <a:solidFill>
              <a:schemeClr val="accent3"/>
            </a:solidFill>
            <a:ln>
              <a:noFill/>
            </a:ln>
            <a:effectLst/>
          </c:spPr>
          <c:invertIfNegative val="0"/>
          <c:cat>
            <c:strRef>
              <c:f>DataProt!$C$89:$E$89</c:f>
              <c:strCache>
                <c:ptCount val="3"/>
                <c:pt idx="0">
                  <c:v>Constitutional Jurisdiction</c:v>
                </c:pt>
                <c:pt idx="1">
                  <c:v>Civil/Criminal Jurisdiction</c:v>
                </c:pt>
                <c:pt idx="2">
                  <c:v>Administrative Jurisdiction</c:v>
                </c:pt>
              </c:strCache>
            </c:strRef>
          </c:cat>
          <c:val>
            <c:numRef>
              <c:f>DataProt!$C$92:$E$92</c:f>
              <c:numCache>
                <c:formatCode>General</c:formatCode>
                <c:ptCount val="3"/>
                <c:pt idx="0">
                  <c:v>0</c:v>
                </c:pt>
                <c:pt idx="1">
                  <c:v>1</c:v>
                </c:pt>
                <c:pt idx="2">
                  <c:v>1</c:v>
                </c:pt>
              </c:numCache>
            </c:numRef>
          </c:val>
          <c:extLst xmlns:c16r2="http://schemas.microsoft.com/office/drawing/2015/06/chart">
            <c:ext xmlns:c16="http://schemas.microsoft.com/office/drawing/2014/chart" uri="{C3380CC4-5D6E-409C-BE32-E72D297353CC}">
              <c16:uniqueId val="{00000002-017C-4121-A0FD-6BA2E068617B}"/>
            </c:ext>
          </c:extLst>
        </c:ser>
        <c:ser>
          <c:idx val="3"/>
          <c:order val="3"/>
          <c:tx>
            <c:strRef>
              <c:f>DataProt!$B$93</c:f>
              <c:strCache>
                <c:ptCount val="1"/>
                <c:pt idx="0">
                  <c:v>Replacement by role</c:v>
                </c:pt>
              </c:strCache>
            </c:strRef>
          </c:tx>
          <c:spPr>
            <a:solidFill>
              <a:schemeClr val="accent4"/>
            </a:solidFill>
            <a:ln>
              <a:noFill/>
            </a:ln>
            <a:effectLst/>
          </c:spPr>
          <c:invertIfNegative val="0"/>
          <c:cat>
            <c:strRef>
              <c:f>DataProt!$C$89:$E$89</c:f>
              <c:strCache>
                <c:ptCount val="3"/>
                <c:pt idx="0">
                  <c:v>Constitutional Jurisdiction</c:v>
                </c:pt>
                <c:pt idx="1">
                  <c:v>Civil/Criminal Jurisdiction</c:v>
                </c:pt>
                <c:pt idx="2">
                  <c:v>Administrative Jurisdiction</c:v>
                </c:pt>
              </c:strCache>
            </c:strRef>
          </c:cat>
          <c:val>
            <c:numRef>
              <c:f>DataProt!$C$93:$E$93</c:f>
              <c:numCache>
                <c:formatCode>General</c:formatCode>
                <c:ptCount val="3"/>
                <c:pt idx="0">
                  <c:v>0</c:v>
                </c:pt>
                <c:pt idx="1">
                  <c:v>3</c:v>
                </c:pt>
                <c:pt idx="2">
                  <c:v>2</c:v>
                </c:pt>
              </c:numCache>
            </c:numRef>
          </c:val>
          <c:extLst xmlns:c16r2="http://schemas.microsoft.com/office/drawing/2015/06/chart">
            <c:ext xmlns:c16="http://schemas.microsoft.com/office/drawing/2014/chart" uri="{C3380CC4-5D6E-409C-BE32-E72D297353CC}">
              <c16:uniqueId val="{00000003-017C-4121-A0FD-6BA2E068617B}"/>
            </c:ext>
          </c:extLst>
        </c:ser>
        <c:ser>
          <c:idx val="4"/>
          <c:order val="4"/>
          <c:tx>
            <c:strRef>
              <c:f>DataProt!$B$94</c:f>
              <c:strCache>
                <c:ptCount val="1"/>
                <c:pt idx="0">
                  <c:v>N/A</c:v>
                </c:pt>
              </c:strCache>
            </c:strRef>
          </c:tx>
          <c:spPr>
            <a:solidFill>
              <a:schemeClr val="accent5"/>
            </a:solidFill>
            <a:ln>
              <a:noFill/>
            </a:ln>
            <a:effectLst/>
          </c:spPr>
          <c:invertIfNegative val="0"/>
          <c:cat>
            <c:strRef>
              <c:f>DataProt!$C$89:$E$89</c:f>
              <c:strCache>
                <c:ptCount val="3"/>
                <c:pt idx="0">
                  <c:v>Constitutional Jurisdiction</c:v>
                </c:pt>
                <c:pt idx="1">
                  <c:v>Civil/Criminal Jurisdiction</c:v>
                </c:pt>
                <c:pt idx="2">
                  <c:v>Administrative Jurisdiction</c:v>
                </c:pt>
              </c:strCache>
            </c:strRef>
          </c:cat>
          <c:val>
            <c:numRef>
              <c:f>DataProt!$C$94:$E$94</c:f>
              <c:numCache>
                <c:formatCode>General</c:formatCode>
                <c:ptCount val="3"/>
                <c:pt idx="0">
                  <c:v>9</c:v>
                </c:pt>
                <c:pt idx="1">
                  <c:v>1</c:v>
                </c:pt>
                <c:pt idx="2">
                  <c:v>8</c:v>
                </c:pt>
              </c:numCache>
            </c:numRef>
          </c:val>
          <c:extLst xmlns:c16r2="http://schemas.microsoft.com/office/drawing/2015/06/chart">
            <c:ext xmlns:c16="http://schemas.microsoft.com/office/drawing/2014/chart" uri="{C3380CC4-5D6E-409C-BE32-E72D297353CC}">
              <c16:uniqueId val="{00000004-017C-4121-A0FD-6BA2E068617B}"/>
            </c:ext>
          </c:extLst>
        </c:ser>
        <c:ser>
          <c:idx val="5"/>
          <c:order val="5"/>
          <c:tx>
            <c:strRef>
              <c:f>DataProt!$B$95</c:f>
              <c:strCache>
                <c:ptCount val="1"/>
                <c:pt idx="0">
                  <c:v>Unknown</c:v>
                </c:pt>
              </c:strCache>
            </c:strRef>
          </c:tx>
          <c:spPr>
            <a:solidFill>
              <a:schemeClr val="accent6"/>
            </a:solidFill>
            <a:ln>
              <a:noFill/>
            </a:ln>
            <a:effectLst/>
          </c:spPr>
          <c:invertIfNegative val="0"/>
          <c:cat>
            <c:strRef>
              <c:f>DataProt!$C$89:$E$89</c:f>
              <c:strCache>
                <c:ptCount val="3"/>
                <c:pt idx="0">
                  <c:v>Constitutional Jurisdiction</c:v>
                </c:pt>
                <c:pt idx="1">
                  <c:v>Civil/Criminal Jurisdiction</c:v>
                </c:pt>
                <c:pt idx="2">
                  <c:v>Administrative Jurisdiction</c:v>
                </c:pt>
              </c:strCache>
            </c:strRef>
          </c:cat>
          <c:val>
            <c:numRef>
              <c:f>DataProt!$C$95:$E$95</c:f>
              <c:numCache>
                <c:formatCode>General</c:formatCode>
                <c:ptCount val="3"/>
                <c:pt idx="0">
                  <c:v>4</c:v>
                </c:pt>
                <c:pt idx="1">
                  <c:v>2</c:v>
                </c:pt>
                <c:pt idx="2">
                  <c:v>0</c:v>
                </c:pt>
              </c:numCache>
            </c:numRef>
          </c:val>
          <c:extLst xmlns:c16r2="http://schemas.microsoft.com/office/drawing/2015/06/chart">
            <c:ext xmlns:c16="http://schemas.microsoft.com/office/drawing/2014/chart" uri="{C3380CC4-5D6E-409C-BE32-E72D297353CC}">
              <c16:uniqueId val="{00000005-017C-4121-A0FD-6BA2E068617B}"/>
            </c:ext>
          </c:extLst>
        </c:ser>
        <c:dLbls>
          <c:showLegendKey val="0"/>
          <c:showVal val="0"/>
          <c:showCatName val="0"/>
          <c:showSerName val="0"/>
          <c:showPercent val="0"/>
          <c:showBubbleSize val="0"/>
        </c:dLbls>
        <c:gapWidth val="150"/>
        <c:overlap val="100"/>
        <c:axId val="169314344"/>
        <c:axId val="169316304"/>
      </c:barChart>
      <c:catAx>
        <c:axId val="169314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16304"/>
        <c:crosses val="autoZero"/>
        <c:auto val="1"/>
        <c:lblAlgn val="ctr"/>
        <c:lblOffset val="100"/>
        <c:noMultiLvlLbl val="0"/>
      </c:catAx>
      <c:valAx>
        <c:axId val="169316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1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Methods of Anonymization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EE5-44CD-896B-92EFDED62D4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EE5-44CD-896B-92EFDED62D4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EE5-44CD-896B-92EFDED62D4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EE5-44CD-896B-92EFDED62D4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EE5-44CD-896B-92EFDED62D4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EE5-44CD-896B-92EFDED62D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DataProt!$B$106:$B$111</c:f>
              <c:strCache>
                <c:ptCount val="6"/>
                <c:pt idx="0">
                  <c:v>Manual</c:v>
                </c:pt>
                <c:pt idx="1">
                  <c:v>Manual with software support</c:v>
                </c:pt>
                <c:pt idx="2">
                  <c:v>Mainly automated (manual check)</c:v>
                </c:pt>
                <c:pt idx="3">
                  <c:v>Mainly automated (no manual check)</c:v>
                </c:pt>
                <c:pt idx="4">
                  <c:v>Tagged Decision</c:v>
                </c:pt>
                <c:pt idx="5">
                  <c:v>Unknown</c:v>
                </c:pt>
              </c:strCache>
            </c:strRef>
          </c:cat>
          <c:val>
            <c:numRef>
              <c:f>DataProt!$C$106:$C$111</c:f>
              <c:numCache>
                <c:formatCode>General</c:formatCode>
                <c:ptCount val="6"/>
                <c:pt idx="0">
                  <c:v>6</c:v>
                </c:pt>
                <c:pt idx="1">
                  <c:v>7</c:v>
                </c:pt>
                <c:pt idx="2">
                  <c:v>8</c:v>
                </c:pt>
                <c:pt idx="3">
                  <c:v>0</c:v>
                </c:pt>
                <c:pt idx="4">
                  <c:v>1</c:v>
                </c:pt>
                <c:pt idx="5">
                  <c:v>6</c:v>
                </c:pt>
              </c:numCache>
            </c:numRef>
          </c:val>
          <c:extLst xmlns:c16r2="http://schemas.microsoft.com/office/drawing/2015/06/chart">
            <c:ext xmlns:c16="http://schemas.microsoft.com/office/drawing/2014/chart" uri="{C3380CC4-5D6E-409C-BE32-E72D297353CC}">
              <c16:uniqueId val="{00000000-C2BA-4930-ACF5-B0DD233432E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3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aseline="0"/>
              <a:t>Licences on Reuse</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94B-4604-B228-1DCE90ACC4F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94B-4604-B228-1DCE90ACC4F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94B-4604-B228-1DCE90ACC4F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94B-4604-B228-1DCE90ACC4F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'Open Data'!$C$37:$C$40</c:f>
              <c:strCache>
                <c:ptCount val="4"/>
                <c:pt idx="0">
                  <c:v>BY / 0</c:v>
                </c:pt>
                <c:pt idx="1">
                  <c:v>BY-SA</c:v>
                </c:pt>
                <c:pt idx="2">
                  <c:v>BY-NC-ND</c:v>
                </c:pt>
                <c:pt idx="3">
                  <c:v>UNKNOWN</c:v>
                </c:pt>
              </c:strCache>
            </c:strRef>
          </c:cat>
          <c:val>
            <c:numRef>
              <c:f>'Open Data'!$D$37:$D$40</c:f>
              <c:numCache>
                <c:formatCode>General</c:formatCode>
                <c:ptCount val="4"/>
                <c:pt idx="0">
                  <c:v>19</c:v>
                </c:pt>
                <c:pt idx="1">
                  <c:v>3</c:v>
                </c:pt>
                <c:pt idx="2">
                  <c:v>3</c:v>
                </c:pt>
                <c:pt idx="3">
                  <c:v>3</c:v>
                </c:pt>
              </c:numCache>
            </c:numRef>
          </c:val>
          <c:extLst xmlns:c16r2="http://schemas.microsoft.com/office/drawing/2015/06/chart">
            <c:ext xmlns:c16="http://schemas.microsoft.com/office/drawing/2014/chart" uri="{C3380CC4-5D6E-409C-BE32-E72D297353CC}">
              <c16:uniqueId val="{00000000-17F6-41AF-8CE1-39E181A31F1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FC22D5-D33C-42AC-B111-3CC5BEAD287F}" type="datetimeFigureOut">
              <a:rPr lang="el-GR"/>
              <a:pPr>
                <a:defRPr/>
              </a:pPr>
              <a:t>19/6/2017</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EDEF43-D12D-4E4A-957D-9691B644A676}" type="slidenum">
              <a:rPr lang="el-GR"/>
              <a:pPr>
                <a:defRPr/>
              </a:pPr>
              <a:t>‹nr.›</a:t>
            </a:fld>
            <a:endParaRPr lang="el-GR"/>
          </a:p>
        </p:txBody>
      </p:sp>
    </p:spTree>
    <p:extLst>
      <p:ext uri="{BB962C8B-B14F-4D97-AF65-F5344CB8AC3E}">
        <p14:creationId xmlns:p14="http://schemas.microsoft.com/office/powerpoint/2010/main" val="3146511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Please, fill in the </a:t>
            </a:r>
            <a:r>
              <a:rPr lang="en-US" altLang="el-GR" b="1"/>
              <a:t>Title </a:t>
            </a:r>
            <a:r>
              <a:rPr lang="en-US" altLang="el-GR"/>
              <a:t>in one or two lines, </a:t>
            </a:r>
          </a:p>
          <a:p>
            <a:pPr eaLnBrk="1" hangingPunct="1">
              <a:spcBef>
                <a:spcPct val="0"/>
              </a:spcBef>
            </a:pPr>
            <a:r>
              <a:rPr lang="en-US" altLang="el-GR"/>
              <a:t>as the </a:t>
            </a:r>
            <a:r>
              <a:rPr lang="en-US" altLang="el-GR" b="1"/>
              <a:t>place</a:t>
            </a:r>
            <a:r>
              <a:rPr lang="en-US" altLang="el-GR"/>
              <a:t> and </a:t>
            </a:r>
            <a:r>
              <a:rPr lang="en-US" altLang="el-GR" b="1"/>
              <a:t>date</a:t>
            </a:r>
            <a:r>
              <a:rPr lang="en-US" altLang="el-GR"/>
              <a:t> of the event.</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66FC3-CB6C-41FD-9118-A2D521584BB7}" type="slidenum">
              <a:rPr lang="el-GR" altLang="el-GR" smtClean="0"/>
              <a:pPr/>
              <a:t>1</a:t>
            </a:fld>
            <a:endParaRPr lang="el-GR" altLang="el-GR"/>
          </a:p>
        </p:txBody>
      </p:sp>
    </p:spTree>
    <p:extLst>
      <p:ext uri="{BB962C8B-B14F-4D97-AF65-F5344CB8AC3E}">
        <p14:creationId xmlns:p14="http://schemas.microsoft.com/office/powerpoint/2010/main" val="39051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667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552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281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619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14916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9236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9850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8388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3218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8158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solidFill>
                  <a:prstClr val="black"/>
                </a:solidFill>
              </a:rPr>
              <a:pPr/>
              <a:t>2</a:t>
            </a:fld>
            <a:endParaRPr lang="el-GR" altLang="el-GR">
              <a:solidFill>
                <a:prstClr val="black"/>
              </a:solidFill>
            </a:endParaRPr>
          </a:p>
        </p:txBody>
      </p:sp>
    </p:spTree>
    <p:extLst>
      <p:ext uri="{BB962C8B-B14F-4D97-AF65-F5344CB8AC3E}">
        <p14:creationId xmlns:p14="http://schemas.microsoft.com/office/powerpoint/2010/main" val="37318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defRPr/>
            </a:pPr>
            <a:fld id="{9CAE1FD5-5142-4FCD-B66E-AE2544D286B9}" type="slidenum">
              <a:rPr lang="el-GR" altLang="el-GR" smtClean="0">
                <a:solidFill>
                  <a:prstClr val="black"/>
                </a:solidFill>
              </a:rPr>
              <a:pPr>
                <a:defRPr/>
              </a:pPr>
              <a:t>20</a:t>
            </a:fld>
            <a:endParaRPr lang="el-GR" altLang="el-GR">
              <a:solidFill>
                <a:prstClr val="black"/>
              </a:solidFill>
            </a:endParaRPr>
          </a:p>
        </p:txBody>
      </p:sp>
    </p:spTree>
    <p:extLst>
      <p:ext uri="{BB962C8B-B14F-4D97-AF65-F5344CB8AC3E}">
        <p14:creationId xmlns:p14="http://schemas.microsoft.com/office/powerpoint/2010/main" val="941489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ltLang="el-G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A7DD06-A46E-46E6-B89A-4CCAE331AB2B}" type="slidenum">
              <a:rPr lang="el-GR" altLang="el-GR" smtClean="0">
                <a:solidFill>
                  <a:prstClr val="black"/>
                </a:solidFill>
              </a:rPr>
              <a:pPr/>
              <a:t>21</a:t>
            </a:fld>
            <a:endParaRPr lang="el-GR" altLang="el-GR">
              <a:solidFill>
                <a:prstClr val="black"/>
              </a:solidFill>
            </a:endParaRPr>
          </a:p>
        </p:txBody>
      </p:sp>
    </p:spTree>
    <p:extLst>
      <p:ext uri="{BB962C8B-B14F-4D97-AF65-F5344CB8AC3E}">
        <p14:creationId xmlns:p14="http://schemas.microsoft.com/office/powerpoint/2010/main" val="29594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508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4182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483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E1FD5-5142-4FCD-B66E-AE2544D286B9}" type="slidenum">
              <a:rPr lang="el-GR" altLang="el-GR" smtClean="0"/>
              <a:pPr/>
              <a:t>6</a:t>
            </a:fld>
            <a:endParaRPr lang="el-GR" altLang="el-GR"/>
          </a:p>
        </p:txBody>
      </p:sp>
    </p:spTree>
    <p:extLst>
      <p:ext uri="{BB962C8B-B14F-4D97-AF65-F5344CB8AC3E}">
        <p14:creationId xmlns:p14="http://schemas.microsoft.com/office/powerpoint/2010/main" val="97090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66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2163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l-GR"/>
              <a:t>Feel free to manage – design – arrange your content in one, two or more columns at the above two rectangular areas!</a:t>
            </a:r>
            <a:endParaRPr lang="el-GR" altLang="el-G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E1FD5-5142-4FCD-B66E-AE2544D286B9}" type="slidenum">
              <a:rPr kumimoji="0" lang="el-GR" altLang="el-G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l-GR" altLang="el-G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299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3805E3A0-9124-45EC-8BCE-2501CE48D600}" type="slidenum">
              <a:rPr lang="en-US" altLang="el-GR"/>
              <a:pPr>
                <a:defRPr/>
              </a:pPr>
              <a:t>‹nr.›</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774A9066-B142-47F8-A210-1DF74A029FBA}" type="slidenum">
              <a:rPr lang="en-US" altLang="el-GR"/>
              <a:pPr>
                <a:defRPr/>
              </a:pPr>
              <a:t>‹nr.›</a:t>
            </a:fld>
            <a:endParaRPr lang="en-US"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1271304D-5272-43B6-A511-4BBD5A75E1EC}" type="slidenum">
              <a:rPr lang="en-US" altLang="el-GR"/>
              <a:pPr>
                <a:defRPr/>
              </a:pPr>
              <a:t>‹nr.›</a:t>
            </a:fld>
            <a:endParaRPr lang="en-US"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7070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422985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102621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10591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dianummer 5"/>
          <p:cNvSpPr>
            <a:spLocks noGrp="1"/>
          </p:cNvSpPr>
          <p:nvPr>
            <p:ph type="sldNum" sz="quarter" idx="12"/>
          </p:nvPr>
        </p:nvSpPr>
        <p:spPr/>
        <p:txBody>
          <a:bodyPr/>
          <a:lstStyle/>
          <a:p>
            <a:fld id="{4AF2C17D-70F5-1E4C-9526-F6AA66FA7505}" type="slidenum">
              <a:rPr lang="nl-NL" smtClean="0"/>
              <a:pPr/>
              <a:t>‹nr.›</a:t>
            </a:fld>
            <a:endParaRPr lang="nl-NL"/>
          </a:p>
        </p:txBody>
      </p:sp>
    </p:spTree>
    <p:extLst>
      <p:ext uri="{BB962C8B-B14F-4D97-AF65-F5344CB8AC3E}">
        <p14:creationId xmlns:p14="http://schemas.microsoft.com/office/powerpoint/2010/main" val="234749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xfrm>
            <a:off x="457200" y="4684713"/>
            <a:ext cx="2133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5" name="Rectangle 5"/>
          <p:cNvSpPr>
            <a:spLocks noGrp="1" noChangeArrowheads="1"/>
          </p:cNvSpPr>
          <p:nvPr>
            <p:ph type="ftr" sz="quarter" idx="11"/>
          </p:nvPr>
        </p:nvSpPr>
        <p:spPr>
          <a:xfrm>
            <a:off x="3124200" y="4684713"/>
            <a:ext cx="2895600" cy="357187"/>
          </a:xfrm>
          <a:prstGeom prst="rect">
            <a:avLst/>
          </a:prstGeom>
          <a:ln/>
        </p:spPr>
        <p:txBody>
          <a:bodyPr/>
          <a:lstStyle>
            <a:lvl1pPr>
              <a:defRPr/>
            </a:lvl1pPr>
          </a:lstStyle>
          <a:p>
            <a:pPr algn="l" defTabSz="457200" fontAlgn="auto">
              <a:spcBef>
                <a:spcPts val="0"/>
              </a:spcBef>
              <a:spcAft>
                <a:spcPts val="0"/>
              </a:spcAft>
              <a:defRPr/>
            </a:pPr>
            <a:endParaRPr lang="en-US" altLang="el-GR">
              <a:solidFill>
                <a:prstClr val="black"/>
              </a:solidFill>
              <a:latin typeface="Calibri"/>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BF0F04-C28B-4DC3-B32A-CCEC4E8AF31E}" type="slidenum">
              <a:rPr lang="en-US" altLang="el-GR"/>
              <a:pPr>
                <a:defRPr/>
              </a:pPr>
              <a:t>‹nr.›</a:t>
            </a:fld>
            <a:endParaRPr lang="en-US" altLang="el-GR"/>
          </a:p>
        </p:txBody>
      </p:sp>
    </p:spTree>
    <p:extLst>
      <p:ext uri="{BB962C8B-B14F-4D97-AF65-F5344CB8AC3E}">
        <p14:creationId xmlns:p14="http://schemas.microsoft.com/office/powerpoint/2010/main" val="290000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D2782EA7-AA4F-4619-9FDC-1D55660DB7E1}" type="slidenum">
              <a:rPr lang="en-US" altLang="el-GR"/>
              <a:pPr>
                <a:defRPr/>
              </a:pPr>
              <a:t>‹nr.›</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6" name="Rectangle 6"/>
          <p:cNvSpPr>
            <a:spLocks noGrp="1" noChangeArrowheads="1"/>
          </p:cNvSpPr>
          <p:nvPr>
            <p:ph type="sldNum" sz="quarter" idx="12"/>
          </p:nvPr>
        </p:nvSpPr>
        <p:spPr>
          <a:ln/>
        </p:spPr>
        <p:txBody>
          <a:bodyPr/>
          <a:lstStyle>
            <a:lvl1pPr>
              <a:defRPr/>
            </a:lvl1pPr>
          </a:lstStyle>
          <a:p>
            <a:pPr>
              <a:defRPr/>
            </a:pPr>
            <a:fld id="{A78511FA-E27B-4473-9027-BA72DFC29B80}" type="slidenum">
              <a:rPr lang="en-US" altLang="el-GR"/>
              <a:pPr>
                <a:defRPr/>
              </a:pPr>
              <a:t>‹nr.›</a:t>
            </a:fld>
            <a:endParaRPr lang="en-US"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105B9DF2-23BF-40B9-A250-D7165DC20183}" type="slidenum">
              <a:rPr lang="en-US" altLang="el-GR"/>
              <a:pPr>
                <a:defRPr/>
              </a:pPr>
              <a:t>‹nr.›</a:t>
            </a:fld>
            <a:endParaRPr lang="en-US"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9" name="Rectangle 6"/>
          <p:cNvSpPr>
            <a:spLocks noGrp="1" noChangeArrowheads="1"/>
          </p:cNvSpPr>
          <p:nvPr>
            <p:ph type="sldNum" sz="quarter" idx="12"/>
          </p:nvPr>
        </p:nvSpPr>
        <p:spPr>
          <a:ln/>
        </p:spPr>
        <p:txBody>
          <a:bodyPr/>
          <a:lstStyle>
            <a:lvl1pPr>
              <a:defRPr/>
            </a:lvl1pPr>
          </a:lstStyle>
          <a:p>
            <a:pPr>
              <a:defRPr/>
            </a:pPr>
            <a:fld id="{44259199-1FA6-4364-858F-3ED373646533}" type="slidenum">
              <a:rPr lang="en-US" altLang="el-GR"/>
              <a:pPr>
                <a:defRPr/>
              </a:pPr>
              <a:t>‹nr.›</a:t>
            </a:fld>
            <a:endParaRPr lang="en-US"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5" name="Rectangle 6"/>
          <p:cNvSpPr>
            <a:spLocks noGrp="1" noChangeArrowheads="1"/>
          </p:cNvSpPr>
          <p:nvPr>
            <p:ph type="sldNum" sz="quarter" idx="12"/>
          </p:nvPr>
        </p:nvSpPr>
        <p:spPr>
          <a:ln/>
        </p:spPr>
        <p:txBody>
          <a:bodyPr/>
          <a:lstStyle>
            <a:lvl1pPr>
              <a:defRPr/>
            </a:lvl1pPr>
          </a:lstStyle>
          <a:p>
            <a:pPr>
              <a:defRPr/>
            </a:pPr>
            <a:fld id="{043D9981-CCDB-40A1-B487-353C61DC93D0}" type="slidenum">
              <a:rPr lang="en-US" altLang="el-GR"/>
              <a:pPr>
                <a:defRPr/>
              </a:pPr>
              <a:t>‹nr.›</a:t>
            </a:fld>
            <a:endParaRPr lang="en-US"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4" name="Rectangle 6"/>
          <p:cNvSpPr>
            <a:spLocks noGrp="1" noChangeArrowheads="1"/>
          </p:cNvSpPr>
          <p:nvPr>
            <p:ph type="sldNum" sz="quarter" idx="12"/>
          </p:nvPr>
        </p:nvSpPr>
        <p:spPr>
          <a:ln/>
        </p:spPr>
        <p:txBody>
          <a:bodyPr/>
          <a:lstStyle>
            <a:lvl1pPr>
              <a:defRPr/>
            </a:lvl1pPr>
          </a:lstStyle>
          <a:p>
            <a:pPr>
              <a:defRPr/>
            </a:pPr>
            <a:fld id="{14FB57E3-403A-40BC-9DE9-C47F87ECDE85}" type="slidenum">
              <a:rPr lang="en-US" altLang="el-GR"/>
              <a:pPr>
                <a:defRPr/>
              </a:pPr>
              <a:t>‹nr.›</a:t>
            </a:fld>
            <a:endParaRPr lang="en-US"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A63B9D27-6A87-47D4-B2B0-717416F281BD}" type="slidenum">
              <a:rPr lang="en-US" altLang="el-GR"/>
              <a:pPr>
                <a:defRPr/>
              </a:pPr>
              <a:t>‹nr.›</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l-GR"/>
          </a:p>
        </p:txBody>
      </p:sp>
      <p:sp>
        <p:nvSpPr>
          <p:cNvPr id="7" name="Rectangle 6"/>
          <p:cNvSpPr>
            <a:spLocks noGrp="1" noChangeArrowheads="1"/>
          </p:cNvSpPr>
          <p:nvPr>
            <p:ph type="sldNum" sz="quarter" idx="12"/>
          </p:nvPr>
        </p:nvSpPr>
        <p:spPr>
          <a:ln/>
        </p:spPr>
        <p:txBody>
          <a:bodyPr/>
          <a:lstStyle>
            <a:lvl1pPr>
              <a:defRPr/>
            </a:lvl1pPr>
          </a:lstStyle>
          <a:p>
            <a:pPr>
              <a:defRPr/>
            </a:pPr>
            <a:fld id="{47DF7ABB-AEAA-4CFA-8537-75817E02BD8B}" type="slidenum">
              <a:rPr lang="en-US" altLang="el-GR"/>
              <a:pPr>
                <a:defRPr/>
              </a:pPr>
              <a:t>‹nr.›</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a:defRPr/>
            </a:pPr>
            <a:endParaRPr lang="en-US" altLang="el-G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l-G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88965682-E811-444F-AB67-C9454BF66FF6}" type="slidenum">
              <a:rPr lang="en-US" altLang="el-GR"/>
              <a:pPr>
                <a:defRPr/>
              </a:pPr>
              <a:t>‹nr.›</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486212706"/>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606006548"/>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3"/>
          <a:stretch>
            <a:fillRect/>
          </a:stretch>
        </p:blipFill>
        <p:spPr>
          <a:xfrm>
            <a:off x="189517" y="195374"/>
            <a:ext cx="885132" cy="4743904"/>
          </a:xfrm>
          <a:prstGeom prst="rect">
            <a:avLst/>
          </a:prstGeom>
        </p:spPr>
      </p:pic>
    </p:spTree>
    <p:extLst>
      <p:ext uri="{BB962C8B-B14F-4D97-AF65-F5344CB8AC3E}">
        <p14:creationId xmlns:p14="http://schemas.microsoft.com/office/powerpoint/2010/main" val="326930877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9678" y="516385"/>
            <a:ext cx="6477121" cy="547240"/>
          </a:xfrm>
          <a:prstGeom prst="rect">
            <a:avLst/>
          </a:prstGeom>
        </p:spPr>
        <p:txBody>
          <a:bodyPr vert="horz" lIns="91440" tIns="45720" rIns="91440" bIns="45720" rtlCol="0" anchor="t">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2209678" y="1200150"/>
            <a:ext cx="6477122" cy="3394075"/>
          </a:xfrm>
          <a:prstGeom prst="rect">
            <a:avLst/>
          </a:prstGeom>
        </p:spPr>
        <p:txBody>
          <a:bodyPr vert="horz" lIns="91440" tIns="45720" rIns="91440" bIns="45720" rtlCol="0" anchor="t">
            <a:normAutofit/>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6" name="Tijdelijke aanduiding voor dianummer 5"/>
          <p:cNvSpPr>
            <a:spLocks noGrp="1"/>
          </p:cNvSpPr>
          <p:nvPr>
            <p:ph type="sldNum" sz="quarter" idx="4"/>
          </p:nvPr>
        </p:nvSpPr>
        <p:spPr>
          <a:xfrm>
            <a:off x="7978104" y="4767263"/>
            <a:ext cx="986214" cy="274637"/>
          </a:xfrm>
          <a:prstGeom prst="rect">
            <a:avLst/>
          </a:prstGeom>
        </p:spPr>
        <p:txBody>
          <a:bodyPr vert="horz" lIns="91440" tIns="45720" rIns="91440" bIns="45720" rtlCol="0" anchor="ctr"/>
          <a:lstStyle>
            <a:lvl1pPr algn="r">
              <a:defRPr sz="1600">
                <a:solidFill>
                  <a:srgbClr val="12315F"/>
                </a:solidFill>
                <a:latin typeface=""/>
              </a:defRPr>
            </a:lvl1pPr>
          </a:lstStyle>
          <a:p>
            <a:pPr defTabSz="457200" fontAlgn="auto">
              <a:spcBef>
                <a:spcPts val="0"/>
              </a:spcBef>
              <a:spcAft>
                <a:spcPts val="0"/>
              </a:spcAft>
            </a:pPr>
            <a:fld id="{4AF2C17D-70F5-1E4C-9526-F6AA66FA7505}" type="slidenum">
              <a:rPr lang="nl-NL" smtClean="0"/>
              <a:pPr defTabSz="457200" fontAlgn="auto">
                <a:spcBef>
                  <a:spcPts val="0"/>
                </a:spcBef>
                <a:spcAft>
                  <a:spcPts val="0"/>
                </a:spcAft>
              </a:pPr>
              <a:t>‹nr.›</a:t>
            </a:fld>
            <a:endParaRPr lang="nl-NL" dirty="0"/>
          </a:p>
        </p:txBody>
      </p:sp>
      <p:pic>
        <p:nvPicPr>
          <p:cNvPr id="7" name="Afbeelding 6"/>
          <p:cNvPicPr>
            <a:picLocks noChangeAspect="1"/>
          </p:cNvPicPr>
          <p:nvPr/>
        </p:nvPicPr>
        <p:blipFill>
          <a:blip r:embed="rId4"/>
          <a:stretch>
            <a:fillRect/>
          </a:stretch>
        </p:blipFill>
        <p:spPr>
          <a:xfrm>
            <a:off x="189517" y="195374"/>
            <a:ext cx="885132" cy="4743904"/>
          </a:xfrm>
          <a:prstGeom prst="rect">
            <a:avLst/>
          </a:prstGeom>
        </p:spPr>
      </p:pic>
    </p:spTree>
    <p:extLst>
      <p:ext uri="{BB962C8B-B14F-4D97-AF65-F5344CB8AC3E}">
        <p14:creationId xmlns:p14="http://schemas.microsoft.com/office/powerpoint/2010/main" val="1255593911"/>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457200" rtl="0" eaLnBrk="1" latinLnBrk="0" hangingPunct="1">
        <a:spcBef>
          <a:spcPct val="0"/>
        </a:spcBef>
        <a:buNone/>
        <a:defRPr sz="3000" b="1" i="0" kern="1200">
          <a:solidFill>
            <a:srgbClr val="12315F"/>
          </a:solidFill>
          <a:latin typeface=""/>
          <a:ea typeface="+mj-ea"/>
          <a:cs typeface="+mj-cs"/>
        </a:defRPr>
      </a:lvl1pPr>
    </p:titleStyle>
    <p:bodyStyle>
      <a:lvl1pPr marL="171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1pPr>
      <a:lvl2pPr marL="360000" indent="-342900" algn="l" defTabSz="457200" rtl="0" eaLnBrk="1" latinLnBrk="0" hangingPunct="1">
        <a:lnSpc>
          <a:spcPts val="2400"/>
        </a:lnSpc>
        <a:spcBef>
          <a:spcPts val="600"/>
        </a:spcBef>
        <a:buFont typeface="Arial"/>
        <a:buChar char="•"/>
        <a:defRPr sz="1800" b="0" i="0" kern="1200" baseline="0">
          <a:solidFill>
            <a:srgbClr val="12315F"/>
          </a:solidFill>
          <a:latin typeface="Verdana"/>
          <a:ea typeface="+mn-ea"/>
          <a:cs typeface="+mn-cs"/>
        </a:defRPr>
      </a:lvl2pPr>
      <a:lvl3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3pPr>
      <a:lvl4pPr marL="720000" indent="-342000" algn="l" defTabSz="457200" rtl="0" eaLnBrk="1" latinLnBrk="0" hangingPunct="1">
        <a:lnSpc>
          <a:spcPts val="2400"/>
        </a:lnSpc>
        <a:spcBef>
          <a:spcPts val="600"/>
        </a:spcBef>
        <a:buFont typeface="Lucida Grande"/>
        <a:buChar char="-"/>
        <a:defRPr sz="1800" b="0" i="0" kern="1200" baseline="0">
          <a:solidFill>
            <a:srgbClr val="12315F"/>
          </a:solidFill>
          <a:latin typeface="Verdana"/>
          <a:ea typeface="+mn-ea"/>
          <a:cs typeface="+mn-cs"/>
        </a:defRPr>
      </a:lvl4pPr>
      <a:lvl5pPr marL="702000" indent="0" algn="l" defTabSz="457200" rtl="0" eaLnBrk="1" latinLnBrk="0" hangingPunct="1">
        <a:lnSpc>
          <a:spcPts val="2400"/>
        </a:lnSpc>
        <a:spcBef>
          <a:spcPts val="600"/>
        </a:spcBef>
        <a:buFontTx/>
        <a:buNone/>
        <a:defRPr sz="1800" b="0" i="0" kern="1200" baseline="0">
          <a:solidFill>
            <a:srgbClr val="12315F"/>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2051" name="AutoShape 16"/>
          <p:cNvSpPr>
            <a:spLocks noChangeAspect="1" noChangeArrowheads="1" noTextEdit="1"/>
          </p:cNvSpPr>
          <p:nvPr/>
        </p:nvSpPr>
        <p:spPr bwMode="auto">
          <a:xfrm>
            <a:off x="619125" y="287338"/>
            <a:ext cx="1022350" cy="1241425"/>
          </a:xfrm>
          <a:prstGeom prst="rect">
            <a:avLst/>
          </a:prstGeom>
          <a:noFill/>
          <a:ln w="9525">
            <a:noFill/>
            <a:miter lim="800000"/>
            <a:headEnd/>
            <a:tailEnd/>
          </a:ln>
        </p:spPr>
        <p:txBody>
          <a:bodyPr/>
          <a:lstStyle/>
          <a:p>
            <a:endParaRPr lang="en-US"/>
          </a:p>
        </p:txBody>
      </p:sp>
      <p:grpSp>
        <p:nvGrpSpPr>
          <p:cNvPr id="2" name="Group 1"/>
          <p:cNvGrpSpPr>
            <a:grpSpLocks/>
          </p:cNvGrpSpPr>
          <p:nvPr/>
        </p:nvGrpSpPr>
        <p:grpSpPr bwMode="auto">
          <a:xfrm>
            <a:off x="3186110" y="303566"/>
            <a:ext cx="6284914" cy="1883404"/>
            <a:chOff x="2862262" y="461786"/>
            <a:chExt cx="6057901" cy="1884539"/>
          </a:xfrm>
        </p:grpSpPr>
        <p:sp>
          <p:nvSpPr>
            <p:cNvPr id="2057" name="Titel 1"/>
            <p:cNvSpPr>
              <a:spLocks/>
            </p:cNvSpPr>
            <p:nvPr/>
          </p:nvSpPr>
          <p:spPr bwMode="auto">
            <a:xfrm>
              <a:off x="2862263" y="461786"/>
              <a:ext cx="6057900" cy="837657"/>
            </a:xfrm>
            <a:prstGeom prst="rect">
              <a:avLst/>
            </a:prstGeom>
            <a:noFill/>
            <a:ln w="9525">
              <a:noFill/>
              <a:miter lim="800000"/>
              <a:headEnd/>
              <a:tailEnd/>
            </a:ln>
          </p:spPr>
          <p:txBody>
            <a:bodyPr lIns="0" tIns="0" rIns="0" bIns="0">
              <a:spAutoFit/>
            </a:bodyPr>
            <a:lstStyle/>
            <a:p>
              <a:pPr algn="l">
                <a:lnSpc>
                  <a:spcPct val="85000"/>
                </a:lnSpc>
              </a:pPr>
              <a:r>
                <a:rPr lang="en-US" altLang="el-GR" sz="3200" b="1" noProof="1" smtClean="0">
                  <a:solidFill>
                    <a:srgbClr val="006C87"/>
                  </a:solidFill>
                  <a:latin typeface="Roboto Bk" pitchFamily="2" charset="0"/>
                  <a:ea typeface="Roboto Bk" pitchFamily="2" charset="0"/>
                  <a:cs typeface="Roboto" pitchFamily="2" charset="0"/>
                </a:rPr>
                <a:t>On-line Publication of </a:t>
              </a:r>
              <a:br>
                <a:rPr lang="en-US" altLang="el-GR" sz="3200" b="1" noProof="1" smtClean="0">
                  <a:solidFill>
                    <a:srgbClr val="006C87"/>
                  </a:solidFill>
                  <a:latin typeface="Roboto Bk" pitchFamily="2" charset="0"/>
                  <a:ea typeface="Roboto Bk" pitchFamily="2" charset="0"/>
                  <a:cs typeface="Roboto" pitchFamily="2" charset="0"/>
                </a:rPr>
              </a:br>
              <a:r>
                <a:rPr lang="en-US" altLang="el-GR" sz="3200" b="1" noProof="1" smtClean="0">
                  <a:solidFill>
                    <a:srgbClr val="006C87"/>
                  </a:solidFill>
                  <a:latin typeface="Roboto Bk" pitchFamily="2" charset="0"/>
                  <a:ea typeface="Roboto Bk" pitchFamily="2" charset="0"/>
                  <a:cs typeface="Roboto" pitchFamily="2" charset="0"/>
                </a:rPr>
                <a:t>Court Decisions in the EU</a:t>
              </a:r>
              <a:endParaRPr lang="en-US" altLang="el-GR" sz="3200" b="1" noProof="1">
                <a:solidFill>
                  <a:srgbClr val="006C87"/>
                </a:solidFill>
                <a:latin typeface="Roboto Bk" pitchFamily="2" charset="0"/>
                <a:ea typeface="Roboto Bk" pitchFamily="2" charset="0"/>
                <a:cs typeface="Roboto" pitchFamily="2" charset="0"/>
              </a:endParaRPr>
            </a:p>
          </p:txBody>
        </p:sp>
        <p:sp>
          <p:nvSpPr>
            <p:cNvPr id="2058" name="Untertitel 2"/>
            <p:cNvSpPr>
              <a:spLocks/>
            </p:cNvSpPr>
            <p:nvPr/>
          </p:nvSpPr>
          <p:spPr bwMode="auto">
            <a:xfrm>
              <a:off x="2862262" y="2135584"/>
              <a:ext cx="5133345" cy="210741"/>
            </a:xfrm>
            <a:prstGeom prst="rect">
              <a:avLst/>
            </a:prstGeom>
            <a:noFill/>
            <a:ln w="9525">
              <a:noFill/>
              <a:miter lim="800000"/>
              <a:headEnd/>
              <a:tailEnd/>
            </a:ln>
          </p:spPr>
          <p:txBody>
            <a:bodyPr lIns="0" tIns="0" rIns="0" bIns="0"/>
            <a:lstStyle/>
            <a:p>
              <a:pPr algn="l">
                <a:lnSpc>
                  <a:spcPct val="75000"/>
                </a:lnSpc>
                <a:spcBef>
                  <a:spcPct val="20000"/>
                </a:spcBef>
              </a:pPr>
              <a:r>
                <a:rPr lang="en-US" altLang="el-GR" sz="1500" noProof="1">
                  <a:solidFill>
                    <a:srgbClr val="006C87"/>
                  </a:solidFill>
                  <a:latin typeface="Roboto" pitchFamily="2" charset="0"/>
                  <a:ea typeface="Roboto" pitchFamily="2" charset="0"/>
                  <a:cs typeface="Roboto" pitchFamily="2" charset="0"/>
                </a:rPr>
                <a:t>Conference ECLI and Beyond | </a:t>
              </a:r>
              <a:r>
                <a:rPr lang="en-US" altLang="el-GR" sz="1500" noProof="1" smtClean="0">
                  <a:solidFill>
                    <a:srgbClr val="006C87"/>
                  </a:solidFill>
                  <a:latin typeface="Roboto" pitchFamily="2" charset="0"/>
                  <a:ea typeface="Roboto" pitchFamily="2" charset="0"/>
                  <a:cs typeface="Roboto" pitchFamily="2" charset="0"/>
                </a:rPr>
                <a:t>Athens |  </a:t>
              </a:r>
              <a:r>
                <a:rPr lang="en-US" altLang="el-GR" sz="1500" noProof="1">
                  <a:solidFill>
                    <a:srgbClr val="006C87"/>
                  </a:solidFill>
                  <a:latin typeface="Roboto" pitchFamily="2" charset="0"/>
                  <a:ea typeface="Roboto" pitchFamily="2" charset="0"/>
                  <a:cs typeface="Roboto" pitchFamily="2" charset="0"/>
                </a:rPr>
                <a:t>8 June 2017</a:t>
              </a:r>
            </a:p>
          </p:txBody>
        </p:sp>
      </p:grpSp>
      <p:pic>
        <p:nvPicPr>
          <p:cNvPr id="205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2054" name="Group 11"/>
          <p:cNvGrpSpPr>
            <a:grpSpLocks/>
          </p:cNvGrpSpPr>
          <p:nvPr/>
        </p:nvGrpSpPr>
        <p:grpSpPr bwMode="auto">
          <a:xfrm>
            <a:off x="6002338" y="4291013"/>
            <a:ext cx="2794000" cy="520700"/>
            <a:chOff x="5924915" y="1445722"/>
            <a:chExt cx="3177237" cy="590169"/>
          </a:xfrm>
        </p:grpSpPr>
        <p:pic>
          <p:nvPicPr>
            <p:cNvPr id="3"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17"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mj-lt"/>
                  <a:ea typeface="Roboto" pitchFamily="2" charset="0"/>
                  <a:cs typeface="Roboto" pitchFamily="2" charset="0"/>
                </a:rPr>
                <a:t>the European Union </a:t>
              </a:r>
              <a:endParaRPr lang="en-US" altLang="el-GR" sz="1100" noProof="1">
                <a:solidFill>
                  <a:srgbClr val="006C87"/>
                </a:solidFill>
                <a:latin typeface="+mj-lt"/>
                <a:ea typeface="Roboto" pitchFamily="2" charset="0"/>
                <a:cs typeface="Roboto" pitchFamily="2" charset="0"/>
              </a:endParaRPr>
            </a:p>
          </p:txBody>
        </p:sp>
      </p:grpSp>
      <p:sp>
        <p:nvSpPr>
          <p:cNvPr id="12" name="Untertitel 2"/>
          <p:cNvSpPr>
            <a:spLocks/>
          </p:cNvSpPr>
          <p:nvPr/>
        </p:nvSpPr>
        <p:spPr bwMode="auto">
          <a:xfrm>
            <a:off x="385763" y="2919046"/>
            <a:ext cx="3154778" cy="2224454"/>
          </a:xfrm>
          <a:prstGeom prst="rect">
            <a:avLst/>
          </a:prstGeom>
          <a:noFill/>
          <a:ln w="9525">
            <a:noFill/>
            <a:miter lim="800000"/>
            <a:headEnd/>
            <a:tailEnd/>
          </a:ln>
        </p:spPr>
        <p:txBody>
          <a:bodyPr lIns="0" tIns="0" rIns="0" bIns="0"/>
          <a:lstStyle/>
          <a:p>
            <a:pPr algn="l">
              <a:spcBef>
                <a:spcPct val="20000"/>
              </a:spcBef>
            </a:pPr>
            <a:r>
              <a:rPr lang="en-US" altLang="el-GR" sz="1200" b="1" noProof="1">
                <a:solidFill>
                  <a:srgbClr val="006C87"/>
                </a:solidFill>
                <a:latin typeface="Roboto" pitchFamily="2" charset="0"/>
                <a:ea typeface="Roboto" pitchFamily="2" charset="0"/>
                <a:cs typeface="Roboto" pitchFamily="2" charset="0"/>
              </a:rPr>
              <a:t>Marc van Opijnen</a:t>
            </a:r>
          </a:p>
          <a:p>
            <a:pPr algn="l">
              <a:spcBef>
                <a:spcPct val="20000"/>
              </a:spcBef>
            </a:pPr>
            <a:r>
              <a:rPr lang="en-US" altLang="el-GR" sz="1200" b="1" noProof="1" smtClean="0">
                <a:solidFill>
                  <a:srgbClr val="006C87"/>
                </a:solidFill>
                <a:latin typeface="Roboto" pitchFamily="2" charset="0"/>
                <a:ea typeface="Roboto" pitchFamily="2" charset="0"/>
                <a:cs typeface="Roboto" pitchFamily="2" charset="0"/>
              </a:rPr>
              <a:t>	</a:t>
            </a:r>
            <a:r>
              <a:rPr lang="en-US" altLang="el-GR" sz="1200" noProof="1" smtClean="0">
                <a:solidFill>
                  <a:srgbClr val="006C87"/>
                </a:solidFill>
                <a:latin typeface="Roboto" pitchFamily="2" charset="0"/>
                <a:ea typeface="Roboto" pitchFamily="2" charset="0"/>
                <a:cs typeface="Roboto" pitchFamily="2" charset="0"/>
              </a:rPr>
              <a:t>Ginevra Peruginelli	</a:t>
            </a:r>
          </a:p>
          <a:p>
            <a:pPr algn="l">
              <a:spcBef>
                <a:spcPct val="20000"/>
              </a:spcBef>
            </a:pPr>
            <a:r>
              <a:rPr lang="en-US" altLang="el-GR" sz="1200" noProof="1" smtClean="0">
                <a:solidFill>
                  <a:srgbClr val="006C87"/>
                </a:solidFill>
                <a:latin typeface="Roboto" pitchFamily="2" charset="0"/>
                <a:ea typeface="Roboto" pitchFamily="2" charset="0"/>
                <a:cs typeface="Roboto" pitchFamily="2" charset="0"/>
              </a:rPr>
              <a:t>	Eleni Kefali</a:t>
            </a:r>
          </a:p>
          <a:p>
            <a:pPr algn="l">
              <a:spcBef>
                <a:spcPct val="20000"/>
              </a:spcBef>
            </a:pPr>
            <a:r>
              <a:rPr lang="en-US" altLang="el-GR" sz="1200" noProof="1" smtClean="0">
                <a:solidFill>
                  <a:srgbClr val="006C87"/>
                </a:solidFill>
                <a:latin typeface="Roboto" pitchFamily="2" charset="0"/>
                <a:ea typeface="Roboto" pitchFamily="2" charset="0"/>
                <a:cs typeface="Roboto" pitchFamily="2" charset="0"/>
              </a:rPr>
              <a:t>	Monica Palmirani</a:t>
            </a:r>
          </a:p>
          <a:p>
            <a:pPr algn="l">
              <a:spcBef>
                <a:spcPct val="20000"/>
              </a:spcBef>
            </a:pPr>
            <a:endParaRPr lang="en-US" altLang="el-GR" sz="1200" noProof="1">
              <a:solidFill>
                <a:srgbClr val="006C87"/>
              </a:solidFill>
              <a:latin typeface="Roboto" pitchFamily="2" charset="0"/>
              <a:ea typeface="Roboto" pitchFamily="2" charset="0"/>
              <a:cs typeface="Roboto" pitchFamily="2" charset="0"/>
            </a:endParaRPr>
          </a:p>
          <a:p>
            <a:pPr algn="l">
              <a:spcBef>
                <a:spcPct val="20000"/>
              </a:spcBef>
            </a:pPr>
            <a:r>
              <a:rPr lang="en-US" altLang="el-GR" sz="1200" noProof="1">
                <a:solidFill>
                  <a:srgbClr val="006C87"/>
                </a:solidFill>
                <a:latin typeface="Roboto" pitchFamily="2" charset="0"/>
                <a:ea typeface="Roboto" pitchFamily="2" charset="0"/>
                <a:cs typeface="Roboto" pitchFamily="2" charset="0"/>
              </a:rPr>
              <a:t>	</a:t>
            </a:r>
            <a:r>
              <a:rPr lang="en-US" altLang="el-GR" sz="1100" noProof="1">
                <a:solidFill>
                  <a:srgbClr val="006C87"/>
                </a:solidFill>
                <a:latin typeface="Roboto" pitchFamily="2" charset="0"/>
                <a:ea typeface="Roboto" pitchFamily="2" charset="0"/>
                <a:cs typeface="Roboto" pitchFamily="2" charset="0"/>
              </a:rPr>
              <a:t>Melanija </a:t>
            </a:r>
            <a:r>
              <a:rPr lang="en-US" altLang="el-GR" sz="1100" noProof="1" smtClean="0">
                <a:solidFill>
                  <a:srgbClr val="006C87"/>
                </a:solidFill>
                <a:latin typeface="Roboto" pitchFamily="2" charset="0"/>
                <a:ea typeface="Roboto" pitchFamily="2" charset="0"/>
                <a:cs typeface="Roboto" pitchFamily="2" charset="0"/>
              </a:rPr>
              <a:t>Grgić</a:t>
            </a:r>
          </a:p>
          <a:p>
            <a:pPr algn="l">
              <a:spcBef>
                <a:spcPct val="20000"/>
              </a:spcBef>
            </a:pPr>
            <a:r>
              <a:rPr lang="en-US" altLang="el-GR" sz="1100" noProof="1" smtClean="0">
                <a:solidFill>
                  <a:srgbClr val="006C87"/>
                </a:solidFill>
                <a:latin typeface="Roboto" pitchFamily="2" charset="0"/>
                <a:ea typeface="Roboto" pitchFamily="2" charset="0"/>
                <a:cs typeface="Roboto" pitchFamily="2" charset="0"/>
              </a:rPr>
              <a:t>	Renata </a:t>
            </a:r>
            <a:r>
              <a:rPr lang="en-US" altLang="el-GR" sz="1100" noProof="1">
                <a:solidFill>
                  <a:srgbClr val="006C87"/>
                </a:solidFill>
                <a:latin typeface="Roboto" pitchFamily="2" charset="0"/>
                <a:ea typeface="Roboto" pitchFamily="2" charset="0"/>
                <a:cs typeface="Roboto" pitchFamily="2" charset="0"/>
              </a:rPr>
              <a:t>Dakovic </a:t>
            </a:r>
            <a:r>
              <a:rPr lang="en-US" altLang="el-GR" sz="1100" noProof="1" smtClean="0">
                <a:solidFill>
                  <a:srgbClr val="006C87"/>
                </a:solidFill>
                <a:latin typeface="Roboto" pitchFamily="2" charset="0"/>
                <a:ea typeface="Roboto" pitchFamily="2" charset="0"/>
                <a:cs typeface="Roboto" pitchFamily="2" charset="0"/>
              </a:rPr>
              <a:t>Vrankovic</a:t>
            </a:r>
          </a:p>
          <a:p>
            <a:pPr algn="l">
              <a:spcBef>
                <a:spcPct val="20000"/>
              </a:spcBef>
            </a:pPr>
            <a:r>
              <a:rPr lang="en-US" altLang="el-GR" sz="1100" noProof="1" smtClean="0">
                <a:solidFill>
                  <a:srgbClr val="006C87"/>
                </a:solidFill>
                <a:latin typeface="Roboto" pitchFamily="2" charset="0"/>
                <a:ea typeface="Roboto" pitchFamily="2" charset="0"/>
                <a:cs typeface="Roboto" pitchFamily="2" charset="0"/>
              </a:rPr>
              <a:t>	Lidia </a:t>
            </a:r>
            <a:r>
              <a:rPr lang="en-US" altLang="el-GR" sz="1100" noProof="1">
                <a:solidFill>
                  <a:srgbClr val="006C87"/>
                </a:solidFill>
                <a:latin typeface="Roboto" pitchFamily="2" charset="0"/>
                <a:ea typeface="Roboto" pitchFamily="2" charset="0"/>
                <a:cs typeface="Roboto" pitchFamily="2" charset="0"/>
              </a:rPr>
              <a:t>Rovan</a:t>
            </a:r>
            <a:r>
              <a:rPr lang="en-US" altLang="el-GR" sz="1200" noProof="1">
                <a:solidFill>
                  <a:srgbClr val="006C87"/>
                </a:solidFill>
                <a:latin typeface="Roboto" pitchFamily="2" charset="0"/>
                <a:ea typeface="Roboto" pitchFamily="2" charset="0"/>
                <a:cs typeface="Roboto" pitchFamily="2" charset="0"/>
              </a:rPr>
              <a:t>	</a:t>
            </a: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r>
              <a:rPr lang="en-US" altLang="el-GR" sz="1050" i="1" noProof="1" smtClean="0">
                <a:solidFill>
                  <a:srgbClr val="006C87"/>
                </a:solidFill>
                <a:latin typeface="Roboto" pitchFamily="2" charset="0"/>
                <a:ea typeface="Roboto" pitchFamily="2" charset="0"/>
                <a:cs typeface="Roboto" pitchFamily="2" charset="0"/>
              </a:rPr>
              <a:t>Workstream 0-Policy Group</a:t>
            </a:r>
            <a:endParaRPr lang="en-US" altLang="el-GR" sz="1050" i="1" noProof="1">
              <a:solidFill>
                <a:srgbClr val="006C87"/>
              </a:solidFill>
              <a:latin typeface="Roboto" pitchFamily="2" charset="0"/>
              <a:ea typeface="Roboto" pitchFamily="2" charset="0"/>
              <a:cs typeface="Roboto" pitchFamily="2" charset="0"/>
            </a:endParaRPr>
          </a:p>
          <a:p>
            <a:pPr algn="l">
              <a:spcBef>
                <a:spcPct val="20000"/>
              </a:spcBef>
            </a:pPr>
            <a:endParaRPr lang="en-US" altLang="el-GR" sz="1050" i="1" noProof="1">
              <a:solidFill>
                <a:srgbClr val="006C87"/>
              </a:solidFill>
              <a:latin typeface="Roboto" pitchFamily="2" charset="0"/>
              <a:ea typeface="Roboto" pitchFamily="2" charset="0"/>
              <a:cs typeface="Roboto"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2000"/>
                                        <p:tgtEl>
                                          <p:spTgt spid="2055"/>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1+#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lang="en-US" altLang="el-GR" sz="2800" b="1" noProof="1" smtClean="0">
                  <a:solidFill>
                    <a:srgbClr val="4C82AD"/>
                  </a:solidFill>
                  <a:latin typeface="Roboto" pitchFamily="2" charset="0"/>
                  <a:ea typeface="Roboto" pitchFamily="2" charset="0"/>
                  <a:cs typeface="Roboto" pitchFamily="2" charset="0"/>
                </a:rPr>
                <a:t>Metadata</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2">
            <a:extLst>
              <a:ext uri="{FF2B5EF4-FFF2-40B4-BE49-F238E27FC236}">
                <a16:creationId xmlns:lc="http://schemas.openxmlformats.org/drawingml/2006/lockedCanvas" xmlns="" xmlns:a16="http://schemas.microsoft.com/office/drawing/2014/main" xmlns:xdr="http://schemas.openxmlformats.org/drawingml/2006/spreadsheetDrawing" id="{EE169F15-4C18-4B94-8CEA-D0B0305F9A48}"/>
              </a:ext>
            </a:extLst>
          </p:cNvPr>
          <p:cNvGraphicFramePr>
            <a:graphicFrameLocks/>
          </p:cNvGraphicFramePr>
          <p:nvPr>
            <p:extLst>
              <p:ext uri="{D42A27DB-BD31-4B8C-83A1-F6EECF244321}">
                <p14:modId xmlns:p14="http://schemas.microsoft.com/office/powerpoint/2010/main" val="3182594186"/>
              </p:ext>
            </p:extLst>
          </p:nvPr>
        </p:nvGraphicFramePr>
        <p:xfrm>
          <a:off x="2105420" y="880533"/>
          <a:ext cx="6109665" cy="4039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86318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Data Protection</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5">
            <a:extLst>
              <a:ext uri="{FF2B5EF4-FFF2-40B4-BE49-F238E27FC236}">
                <a16:creationId xmlns:lc="http://schemas.openxmlformats.org/drawingml/2006/lockedCanvas" xmlns:a16="http://schemas.microsoft.com/office/drawing/2014/main" xmlns:xdr="http://schemas.openxmlformats.org/drawingml/2006/spreadsheetDrawing" xmlns="" id="{6AAEF118-A8A0-426D-9DE0-A6B26B39B6ED}"/>
              </a:ext>
            </a:extLst>
          </p:cNvPr>
          <p:cNvGraphicFramePr>
            <a:graphicFrameLocks/>
          </p:cNvGraphicFramePr>
          <p:nvPr>
            <p:extLst>
              <p:ext uri="{D42A27DB-BD31-4B8C-83A1-F6EECF244321}">
                <p14:modId xmlns:p14="http://schemas.microsoft.com/office/powerpoint/2010/main" val="863225584"/>
              </p:ext>
            </p:extLst>
          </p:nvPr>
        </p:nvGraphicFramePr>
        <p:xfrm>
          <a:off x="1770743" y="1250949"/>
          <a:ext cx="7106493" cy="3546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604861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Data Protection</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9" name="Chart 6">
            <a:extLst>
              <a:ext uri="{FF2B5EF4-FFF2-40B4-BE49-F238E27FC236}">
                <a16:creationId xmlns:lc="http://schemas.openxmlformats.org/drawingml/2006/lockedCanvas" xmlns:a16="http://schemas.microsoft.com/office/drawing/2014/main" xmlns:xdr="http://schemas.openxmlformats.org/drawingml/2006/spreadsheetDrawing" xmlns="" id="{FCA710D6-6858-497C-8553-8A52687F6A31}"/>
              </a:ext>
            </a:extLst>
          </p:cNvPr>
          <p:cNvGraphicFramePr>
            <a:graphicFrameLocks/>
          </p:cNvGraphicFramePr>
          <p:nvPr>
            <p:extLst>
              <p:ext uri="{D42A27DB-BD31-4B8C-83A1-F6EECF244321}">
                <p14:modId xmlns:p14="http://schemas.microsoft.com/office/powerpoint/2010/main" val="536608471"/>
              </p:ext>
            </p:extLst>
          </p:nvPr>
        </p:nvGraphicFramePr>
        <p:xfrm>
          <a:off x="1898650" y="1258207"/>
          <a:ext cx="6911521" cy="3538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512201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Data Protection</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10" name="Chart 1">
            <a:extLst>
              <a:ext uri="{FF2B5EF4-FFF2-40B4-BE49-F238E27FC236}">
                <a16:creationId xmlns:lc="http://schemas.openxmlformats.org/drawingml/2006/lockedCanvas" xmlns:a16="http://schemas.microsoft.com/office/drawing/2014/main" xmlns:xdr="http://schemas.openxmlformats.org/drawingml/2006/spreadsheetDrawing" xmlns="" id="{6630A50D-B48A-452F-AA43-0FECCE1372F1}"/>
              </a:ext>
            </a:extLst>
          </p:cNvPr>
          <p:cNvGraphicFramePr>
            <a:graphicFrameLocks/>
          </p:cNvGraphicFramePr>
          <p:nvPr>
            <p:extLst>
              <p:ext uri="{D42A27DB-BD31-4B8C-83A1-F6EECF244321}">
                <p14:modId xmlns:p14="http://schemas.microsoft.com/office/powerpoint/2010/main" val="2308245064"/>
              </p:ext>
            </p:extLst>
          </p:nvPr>
        </p:nvGraphicFramePr>
        <p:xfrm>
          <a:off x="2190750" y="995956"/>
          <a:ext cx="6024336" cy="3663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01633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Open Data</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1">
            <a:extLst>
              <a:ext uri="{FF2B5EF4-FFF2-40B4-BE49-F238E27FC236}">
                <a16:creationId xmlns:lc="http://schemas.openxmlformats.org/drawingml/2006/lockedCanvas" xmlns:a16="http://schemas.microsoft.com/office/drawing/2014/main" xmlns:xdr="http://schemas.openxmlformats.org/drawingml/2006/spreadsheetDrawing" xmlns="" id="{D3C4EBD1-8E61-40B4-93E4-E799F20B2788}"/>
              </a:ext>
            </a:extLst>
          </p:cNvPr>
          <p:cNvGraphicFramePr>
            <a:graphicFrameLocks/>
          </p:cNvGraphicFramePr>
          <p:nvPr>
            <p:extLst>
              <p:ext uri="{D42A27DB-BD31-4B8C-83A1-F6EECF244321}">
                <p14:modId xmlns:p14="http://schemas.microsoft.com/office/powerpoint/2010/main" val="3452818148"/>
              </p:ext>
            </p:extLst>
          </p:nvPr>
        </p:nvGraphicFramePr>
        <p:xfrm>
          <a:off x="2232994" y="1105629"/>
          <a:ext cx="5917584" cy="3814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44207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Open Data</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2">
            <a:extLst>
              <a:ext uri="{FF2B5EF4-FFF2-40B4-BE49-F238E27FC236}">
                <a16:creationId xmlns:lc="http://schemas.openxmlformats.org/drawingml/2006/lockedCanvas" xmlns:a16="http://schemas.microsoft.com/office/drawing/2014/main" xmlns:xdr="http://schemas.openxmlformats.org/drawingml/2006/spreadsheetDrawing" xmlns="" id="{D462A6D0-8F8E-4BCA-9737-7FE84ADC1424}"/>
              </a:ext>
            </a:extLst>
          </p:cNvPr>
          <p:cNvGraphicFramePr>
            <a:graphicFrameLocks/>
          </p:cNvGraphicFramePr>
          <p:nvPr>
            <p:extLst>
              <p:ext uri="{D42A27DB-BD31-4B8C-83A1-F6EECF244321}">
                <p14:modId xmlns:p14="http://schemas.microsoft.com/office/powerpoint/2010/main" val="3816702869"/>
              </p:ext>
            </p:extLst>
          </p:nvPr>
        </p:nvGraphicFramePr>
        <p:xfrm>
          <a:off x="2285999" y="914399"/>
          <a:ext cx="5152571" cy="3831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418507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Open Data</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3">
            <a:extLst>
              <a:ext uri="{FF2B5EF4-FFF2-40B4-BE49-F238E27FC236}">
                <a16:creationId xmlns:lc="http://schemas.openxmlformats.org/drawingml/2006/lockedCanvas" xmlns:a16="http://schemas.microsoft.com/office/drawing/2014/main" xmlns:xdr="http://schemas.openxmlformats.org/drawingml/2006/spreadsheetDrawing" xmlns="" id="{4E8FFF08-467D-490A-998A-B39AD4615CA3}"/>
              </a:ext>
            </a:extLst>
          </p:cNvPr>
          <p:cNvGraphicFramePr>
            <a:graphicFrameLocks/>
          </p:cNvGraphicFramePr>
          <p:nvPr>
            <p:extLst>
              <p:ext uri="{D42A27DB-BD31-4B8C-83A1-F6EECF244321}">
                <p14:modId xmlns:p14="http://schemas.microsoft.com/office/powerpoint/2010/main" val="1841205760"/>
              </p:ext>
            </p:extLst>
          </p:nvPr>
        </p:nvGraphicFramePr>
        <p:xfrm>
          <a:off x="2736057" y="976312"/>
          <a:ext cx="5159714" cy="38787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95267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Citation Guidelines</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1">
            <a:extLst>
              <a:ext uri="{FF2B5EF4-FFF2-40B4-BE49-F238E27FC236}">
                <a16:creationId xmlns:lc="http://schemas.openxmlformats.org/drawingml/2006/lockedCanvas" xmlns:a16="http://schemas.microsoft.com/office/drawing/2014/main" xmlns:xdr="http://schemas.openxmlformats.org/drawingml/2006/spreadsheetDrawing" xmlns="" id="{E6760ECC-9569-4AE3-9F43-2E08415F96A6}"/>
              </a:ext>
            </a:extLst>
          </p:cNvPr>
          <p:cNvGraphicFramePr>
            <a:graphicFrameLocks/>
          </p:cNvGraphicFramePr>
          <p:nvPr>
            <p:extLst>
              <p:ext uri="{D42A27DB-BD31-4B8C-83A1-F6EECF244321}">
                <p14:modId xmlns:p14="http://schemas.microsoft.com/office/powerpoint/2010/main" val="1466680025"/>
              </p:ext>
            </p:extLst>
          </p:nvPr>
        </p:nvGraphicFramePr>
        <p:xfrm>
          <a:off x="2286000" y="1200150"/>
          <a:ext cx="6096000" cy="3560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56367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Citation Styles</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2">
            <a:extLst>
              <a:ext uri="{FF2B5EF4-FFF2-40B4-BE49-F238E27FC236}">
                <a16:creationId xmlns:lc="http://schemas.openxmlformats.org/drawingml/2006/lockedCanvas" xmlns:a16="http://schemas.microsoft.com/office/drawing/2014/main" xmlns:xdr="http://schemas.openxmlformats.org/drawingml/2006/spreadsheetDrawing" xmlns="" id="{A9F490A8-60C6-4A27-AD9F-41031B30C31E}"/>
              </a:ext>
            </a:extLst>
          </p:cNvPr>
          <p:cNvGraphicFramePr>
            <a:graphicFrameLocks/>
          </p:cNvGraphicFramePr>
          <p:nvPr>
            <p:extLst>
              <p:ext uri="{D42A27DB-BD31-4B8C-83A1-F6EECF244321}">
                <p14:modId xmlns:p14="http://schemas.microsoft.com/office/powerpoint/2010/main" val="1390436401"/>
              </p:ext>
            </p:extLst>
          </p:nvPr>
        </p:nvGraphicFramePr>
        <p:xfrm>
          <a:off x="2133599" y="1219199"/>
          <a:ext cx="5950857" cy="3447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202907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ECLI</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1">
            <a:extLst>
              <a:ext uri="{FF2B5EF4-FFF2-40B4-BE49-F238E27FC236}">
                <a16:creationId xmlns:lc="http://schemas.openxmlformats.org/drawingml/2006/lockedCanvas" xmlns:a16="http://schemas.microsoft.com/office/drawing/2014/main" xmlns:xdr="http://schemas.openxmlformats.org/drawingml/2006/spreadsheetDrawing" xmlns="" id="{73DC108E-57D2-4A48-B8EB-0DA9D3732659}"/>
              </a:ext>
            </a:extLst>
          </p:cNvPr>
          <p:cNvGraphicFramePr>
            <a:graphicFrameLocks/>
          </p:cNvGraphicFramePr>
          <p:nvPr>
            <p:extLst>
              <p:ext uri="{D42A27DB-BD31-4B8C-83A1-F6EECF244321}">
                <p14:modId xmlns:p14="http://schemas.microsoft.com/office/powerpoint/2010/main" val="3532605235"/>
              </p:ext>
            </p:extLst>
          </p:nvPr>
        </p:nvGraphicFramePr>
        <p:xfrm>
          <a:off x="1480117" y="1245281"/>
          <a:ext cx="3601244" cy="3471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2">
            <a:extLst>
              <a:ext uri="{FF2B5EF4-FFF2-40B4-BE49-F238E27FC236}">
                <a16:creationId xmlns:lc="http://schemas.openxmlformats.org/drawingml/2006/lockedCanvas" xmlns:a16="http://schemas.microsoft.com/office/drawing/2014/main" xmlns:xdr="http://schemas.openxmlformats.org/drawingml/2006/spreadsheetDrawing" xmlns="" id="{3E306DB5-38AB-454A-9495-52AB83DB544F}"/>
              </a:ext>
            </a:extLst>
          </p:cNvPr>
          <p:cNvGraphicFramePr>
            <a:graphicFrameLocks/>
          </p:cNvGraphicFramePr>
          <p:nvPr>
            <p:extLst>
              <p:ext uri="{D42A27DB-BD31-4B8C-83A1-F6EECF244321}">
                <p14:modId xmlns:p14="http://schemas.microsoft.com/office/powerpoint/2010/main" val="1280728782"/>
              </p:ext>
            </p:extLst>
          </p:nvPr>
        </p:nvGraphicFramePr>
        <p:xfrm>
          <a:off x="5081361" y="1245281"/>
          <a:ext cx="3387725" cy="3204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983198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solidFill>
                <a:srgbClr val="000000"/>
              </a:solidFill>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Topics</a:t>
              </a:r>
              <a:endParaRPr lang="en-US" altLang="el-GR" sz="2800" b="1" noProof="1">
                <a:solidFill>
                  <a:srgbClr val="4C82AD"/>
                </a:solidFill>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r>
                <a:rPr lang="en-US" altLang="el-GR" sz="2800" noProof="1">
                  <a:solidFill>
                    <a:srgbClr val="4C82AD"/>
                  </a:solidFill>
                  <a:latin typeface="Roboto" pitchFamily="2" charset="0"/>
                  <a:ea typeface="Roboto" pitchFamily="2" charset="0"/>
                  <a:cs typeface="Roboto" pitchFamily="2" charset="0"/>
                </a:rPr>
                <a:t> </a:t>
              </a:r>
            </a:p>
          </p:txBody>
        </p:sp>
      </p:grpSp>
      <p:sp>
        <p:nvSpPr>
          <p:cNvPr id="10" name="Titel 1"/>
          <p:cNvSpPr>
            <a:spLocks/>
          </p:cNvSpPr>
          <p:nvPr/>
        </p:nvSpPr>
        <p:spPr bwMode="auto">
          <a:xfrm>
            <a:off x="1944687" y="1915251"/>
            <a:ext cx="5653541" cy="1661993"/>
          </a:xfrm>
          <a:prstGeom prst="rect">
            <a:avLst/>
          </a:prstGeom>
          <a:noFill/>
          <a:ln w="9525">
            <a:noFill/>
            <a:miter lim="800000"/>
            <a:headEnd/>
            <a:tailEnd/>
          </a:ln>
        </p:spPr>
        <p:txBody>
          <a:bodyPr wrap="square" lIns="0" tIns="0" rIns="0" bIns="0">
            <a:spAutoFit/>
          </a:bodyPr>
          <a:lstStyle/>
          <a:p>
            <a:pPr marL="171450" indent="-171450" algn="l" eaLnBrk="0" hangingPunct="0">
              <a:buFont typeface="Wingdings" pitchFamily="2" charset="2"/>
              <a:buChar char="q"/>
            </a:pPr>
            <a:r>
              <a:rPr lang="en-US" altLang="el-GR" dirty="0">
                <a:solidFill>
                  <a:srgbClr val="4C82AD"/>
                </a:solidFill>
                <a:latin typeface="Roboto" pitchFamily="2" charset="0"/>
                <a:ea typeface="Roboto" pitchFamily="2" charset="0"/>
                <a:cs typeface="Roboto" pitchFamily="2" charset="0"/>
              </a:rPr>
              <a:t> </a:t>
            </a:r>
            <a:r>
              <a:rPr lang="en-US" altLang="el-GR">
                <a:solidFill>
                  <a:srgbClr val="4C82AD"/>
                </a:solidFill>
                <a:latin typeface="Roboto" pitchFamily="2" charset="0"/>
                <a:ea typeface="Roboto" pitchFamily="2" charset="0"/>
                <a:cs typeface="Roboto" pitchFamily="2" charset="0"/>
              </a:rPr>
              <a:t>The </a:t>
            </a:r>
            <a:r>
              <a:rPr lang="en-US" altLang="el-GR" smtClean="0">
                <a:solidFill>
                  <a:srgbClr val="4C82AD"/>
                </a:solidFill>
                <a:latin typeface="Roboto" pitchFamily="2" charset="0"/>
                <a:ea typeface="Roboto" pitchFamily="2" charset="0"/>
                <a:cs typeface="Roboto" pitchFamily="2" charset="0"/>
              </a:rPr>
              <a:t>objective</a:t>
            </a: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The work</a:t>
            </a: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endParaRPr lang="en-US" altLang="el-GR" dirty="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The report.</a:t>
            </a:r>
            <a:r>
              <a:rPr lang="en-US" altLang="el-GR">
                <a:solidFill>
                  <a:srgbClr val="4C82AD"/>
                </a:solidFill>
                <a:latin typeface="Roboto" pitchFamily="2" charset="0"/>
                <a:ea typeface="Roboto" pitchFamily="2" charset="0"/>
                <a:cs typeface="Roboto" pitchFamily="2" charset="0"/>
              </a:rPr>
              <a:t/>
            </a:r>
            <a:br>
              <a:rPr lang="en-US" altLang="el-GR">
                <a:solidFill>
                  <a:srgbClr val="4C82AD"/>
                </a:solidFill>
                <a:latin typeface="Roboto" pitchFamily="2" charset="0"/>
                <a:ea typeface="Roboto" pitchFamily="2" charset="0"/>
                <a:cs typeface="Roboto" pitchFamily="2" charset="0"/>
              </a:rPr>
            </a:br>
            <a:endParaRPr lang="en-US" altLang="el-GR" dirty="0">
              <a:solidFill>
                <a:srgbClr val="4C82AD"/>
              </a:solidFill>
              <a:latin typeface="Roboto" pitchFamily="2" charset="0"/>
              <a:ea typeface="Roboto" pitchFamily="2" charset="0"/>
              <a:cs typeface="Roboto" pitchFamily="2" charset="0"/>
            </a:endParaRP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t>2</a:t>
            </a:fld>
            <a:endParaRPr lang="en-US" altLang="el-GR" sz="1400">
              <a:solidFill>
                <a:srgbClr val="000000"/>
              </a:solidFill>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D7B2144E-A1C4-4C42-A8FC-B3FDC3899D77}"/>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3653310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a:defRPr/>
            </a:pPr>
            <a:endParaRPr lang="el-GR" altLang="el-GR">
              <a:solidFill>
                <a:srgbClr val="000000"/>
              </a:solidFill>
            </a:endParaRPr>
          </a:p>
        </p:txBody>
      </p:sp>
      <p:sp>
        <p:nvSpPr>
          <p:cNvPr id="10" name="Titel 1"/>
          <p:cNvSpPr>
            <a:spLocks/>
          </p:cNvSpPr>
          <p:nvPr/>
        </p:nvSpPr>
        <p:spPr bwMode="auto">
          <a:xfrm>
            <a:off x="1921669" y="1210674"/>
            <a:ext cx="5653541" cy="3600986"/>
          </a:xfrm>
          <a:prstGeom prst="rect">
            <a:avLst/>
          </a:prstGeom>
          <a:noFill/>
          <a:ln w="9525">
            <a:noFill/>
            <a:miter lim="800000"/>
            <a:headEnd/>
            <a:tailEnd/>
          </a:ln>
        </p:spPr>
        <p:txBody>
          <a:bodyPr wrap="square" lIns="0" tIns="0" rIns="0" bIns="0">
            <a:spAutoFit/>
          </a:bodyPr>
          <a:lstStyle/>
          <a:p>
            <a:pPr marL="171450"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Great differences, comparisons are difficult</a:t>
            </a:r>
          </a:p>
          <a:p>
            <a:pPr marL="171450"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Also first instance decisions are of relevance</a:t>
            </a:r>
          </a:p>
          <a:p>
            <a:pPr marL="171450"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Access to decisions != accessibility of information</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Metadata</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Importance rating </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Search</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Linking</a:t>
            </a: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Data protection: GDPR</a:t>
            </a: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Open Data: </a:t>
            </a:r>
          </a:p>
          <a:p>
            <a:pPr marL="628650" lvl="1"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No restrictions</a:t>
            </a:r>
          </a:p>
          <a:p>
            <a:pPr marL="628650" lvl="1"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Better technical access: formats and services. </a:t>
            </a: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Assign ECLI, use it for citing</a:t>
            </a: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ECLI search engine for translations and linking.</a:t>
            </a: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defRPr/>
            </a:pPr>
            <a:fld id="{91E3B621-728A-4EF6-A831-FF8C3F990166}" type="slidenum">
              <a:rPr lang="en-US" altLang="el-GR" sz="1400">
                <a:solidFill>
                  <a:srgbClr val="000000"/>
                </a:solidFill>
                <a:latin typeface="Roboto Bk" pitchFamily="2" charset="0"/>
                <a:ea typeface="Roboto Bk" pitchFamily="2" charset="0"/>
                <a:cs typeface="Roboto Bk" pitchFamily="2" charset="0"/>
              </a:rPr>
              <a:pPr algn="l">
                <a:defRPr/>
              </a:pPr>
              <a:t>20</a:t>
            </a:fld>
            <a:endParaRPr lang="en-US" altLang="el-GR" sz="1400">
              <a:solidFill>
                <a:srgbClr val="000000"/>
              </a:solidFill>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
        <p:nvSpPr>
          <p:cNvPr id="12" name="Titel 1"/>
          <p:cNvSpPr>
            <a:spLocks/>
          </p:cNvSpPr>
          <p:nvPr/>
        </p:nvSpPr>
        <p:spPr bwMode="auto">
          <a:xfrm>
            <a:off x="2120900" y="346075"/>
            <a:ext cx="6756337" cy="366254"/>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Conclusions and Recommendations</a:t>
            </a:r>
            <a:endParaRPr lang="en-US" altLang="el-GR" sz="2800" b="1" noProof="1">
              <a:solidFill>
                <a:srgbClr val="4C82AD"/>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3296418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1000"/>
                                        <p:tgtEl>
                                          <p:spTgt spid="10">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fade">
                                      <p:cBhvr>
                                        <p:cTn id="53" dur="1000"/>
                                        <p:tgtEl>
                                          <p:spTgt spid="10">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9" end="9"/>
                                            </p:txEl>
                                          </p:spTgt>
                                        </p:tgtEl>
                                        <p:attrNameLst>
                                          <p:attrName>style.visibility</p:attrName>
                                        </p:attrNameLst>
                                      </p:cBhvr>
                                      <p:to>
                                        <p:strVal val="visible"/>
                                      </p:to>
                                    </p:set>
                                    <p:animEffect transition="in" filter="fade">
                                      <p:cBhvr>
                                        <p:cTn id="58" dur="1000"/>
                                        <p:tgtEl>
                                          <p:spTgt spid="10">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10" end="10"/>
                                            </p:txEl>
                                          </p:spTgt>
                                        </p:tgtEl>
                                        <p:attrNameLst>
                                          <p:attrName>style.visibility</p:attrName>
                                        </p:attrNameLst>
                                      </p:cBhvr>
                                      <p:to>
                                        <p:strVal val="visible"/>
                                      </p:to>
                                    </p:set>
                                    <p:animEffect transition="in" filter="fade">
                                      <p:cBhvr>
                                        <p:cTn id="63" dur="1000"/>
                                        <p:tgtEl>
                                          <p:spTgt spid="10">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xEl>
                                              <p:pRg st="11" end="11"/>
                                            </p:txEl>
                                          </p:spTgt>
                                        </p:tgtEl>
                                        <p:attrNameLst>
                                          <p:attrName>style.visibility</p:attrName>
                                        </p:attrNameLst>
                                      </p:cBhvr>
                                      <p:to>
                                        <p:strVal val="visible"/>
                                      </p:to>
                                    </p:set>
                                    <p:animEffect transition="in" filter="fade">
                                      <p:cBhvr>
                                        <p:cTn id="68" dur="1000"/>
                                        <p:tgtEl>
                                          <p:spTgt spid="10">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
                                            <p:txEl>
                                              <p:pRg st="12" end="12"/>
                                            </p:txEl>
                                          </p:spTgt>
                                        </p:tgtEl>
                                        <p:attrNameLst>
                                          <p:attrName>style.visibility</p:attrName>
                                        </p:attrNameLst>
                                      </p:cBhvr>
                                      <p:to>
                                        <p:strVal val="visible"/>
                                      </p:to>
                                    </p:set>
                                    <p:animEffect transition="in" filter="fade">
                                      <p:cBhvr>
                                        <p:cTn id="73" dur="10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p:cNvPicPr>
            <a:picLocks noChangeAspect="1"/>
          </p:cNvPicPr>
          <p:nvPr/>
        </p:nvPicPr>
        <p:blipFill>
          <a:blip r:embed="rId3" cstate="print"/>
          <a:srcRect/>
          <a:stretch>
            <a:fillRect/>
          </a:stretch>
        </p:blipFill>
        <p:spPr bwMode="auto">
          <a:xfrm>
            <a:off x="-36513" y="-34925"/>
            <a:ext cx="9236076" cy="5199063"/>
          </a:xfrm>
          <a:prstGeom prst="rect">
            <a:avLst/>
          </a:prstGeom>
          <a:noFill/>
          <a:ln w="9525">
            <a:noFill/>
            <a:miter lim="800000"/>
            <a:headEnd/>
            <a:tailEnd/>
          </a:ln>
        </p:spPr>
      </p:pic>
      <p:sp>
        <p:nvSpPr>
          <p:cNvPr id="11" name="Titel 1"/>
          <p:cNvSpPr>
            <a:spLocks/>
          </p:cNvSpPr>
          <p:nvPr/>
        </p:nvSpPr>
        <p:spPr bwMode="auto">
          <a:xfrm>
            <a:off x="4976813" y="1541463"/>
            <a:ext cx="2473325" cy="627864"/>
          </a:xfrm>
          <a:prstGeom prst="rect">
            <a:avLst/>
          </a:prstGeom>
          <a:noFill/>
          <a:ln w="9525">
            <a:noFill/>
            <a:miter lim="800000"/>
            <a:headEnd/>
            <a:tailEnd/>
          </a:ln>
        </p:spPr>
        <p:txBody>
          <a:bodyPr lIns="0" tIns="0" rIns="0" bIns="0">
            <a:spAutoFit/>
          </a:bodyPr>
          <a:lstStyle/>
          <a:p>
            <a:pPr algn="l">
              <a:lnSpc>
                <a:spcPct val="85000"/>
              </a:lnSpc>
            </a:pPr>
            <a:r>
              <a:rPr lang="en-US" altLang="el-GR" sz="2400" b="1" smtClean="0">
                <a:solidFill>
                  <a:srgbClr val="006C87"/>
                </a:solidFill>
                <a:latin typeface="Roboto Bk" pitchFamily="2" charset="0"/>
                <a:ea typeface="Roboto Bk" pitchFamily="2" charset="0"/>
                <a:cs typeface="Roboto Slab" pitchFamily="2" charset="0"/>
              </a:rPr>
              <a:t>Thank you for your attention!</a:t>
            </a:r>
            <a:endParaRPr lang="en-US" altLang="el-GR" sz="2400" b="1" noProof="1">
              <a:solidFill>
                <a:srgbClr val="006C87"/>
              </a:solidFill>
              <a:latin typeface="Roboto Bk" pitchFamily="2" charset="0"/>
              <a:ea typeface="Roboto Bk" pitchFamily="2" charset="0"/>
              <a:cs typeface="Roboto Slab" pitchFamily="2" charset="0"/>
            </a:endParaRPr>
          </a:p>
        </p:txBody>
      </p:sp>
      <p:sp>
        <p:nvSpPr>
          <p:cNvPr id="15364" name="Titel 1"/>
          <p:cNvSpPr>
            <a:spLocks/>
          </p:cNvSpPr>
          <p:nvPr/>
        </p:nvSpPr>
        <p:spPr bwMode="auto">
          <a:xfrm>
            <a:off x="385763" y="2720975"/>
            <a:ext cx="3670300" cy="369332"/>
          </a:xfrm>
          <a:prstGeom prst="rect">
            <a:avLst/>
          </a:prstGeom>
          <a:noFill/>
          <a:ln w="9525">
            <a:noFill/>
            <a:miter lim="800000"/>
            <a:headEnd/>
            <a:tailEnd/>
          </a:ln>
        </p:spPr>
        <p:txBody>
          <a:bodyPr lIns="0" tIns="0" rIns="0" bIns="0">
            <a:spAutoFit/>
          </a:bodyPr>
          <a:lstStyle/>
          <a:p>
            <a:pPr algn="l"/>
            <a:r>
              <a:rPr lang="en-US" altLang="el-GR" sz="1200" b="1" noProof="1">
                <a:solidFill>
                  <a:srgbClr val="000000"/>
                </a:solidFill>
                <a:latin typeface="Roboto" pitchFamily="2" charset="0"/>
                <a:ea typeface="Roboto" pitchFamily="2" charset="0"/>
                <a:cs typeface="Roboto Slab" pitchFamily="2" charset="0"/>
              </a:rPr>
              <a:t>BO-ECLI</a:t>
            </a:r>
          </a:p>
          <a:p>
            <a:pPr algn="l"/>
            <a:r>
              <a:rPr lang="en-US" altLang="el-GR" sz="1200" noProof="1">
                <a:solidFill>
                  <a:srgbClr val="000000"/>
                </a:solidFill>
                <a:latin typeface="Roboto" pitchFamily="2" charset="0"/>
                <a:ea typeface="Roboto" pitchFamily="2" charset="0"/>
                <a:cs typeface="Roboto Slab" pitchFamily="2" charset="0"/>
              </a:rPr>
              <a:t>www.bo-ecli.eu  |  info@bo-ecli.eu</a:t>
            </a:r>
          </a:p>
        </p:txBody>
      </p:sp>
      <p:pic>
        <p:nvPicPr>
          <p:cNvPr id="15365" name="Picture 27"/>
          <p:cNvPicPr>
            <a:picLocks noChangeAspect="1" noChangeArrowheads="1"/>
          </p:cNvPicPr>
          <p:nvPr/>
        </p:nvPicPr>
        <p:blipFill>
          <a:blip r:embed="rId4" cstate="print"/>
          <a:srcRect/>
          <a:stretch>
            <a:fillRect/>
          </a:stretch>
        </p:blipFill>
        <p:spPr bwMode="auto">
          <a:xfrm>
            <a:off x="385763" y="965200"/>
            <a:ext cx="2566987" cy="1381125"/>
          </a:xfrm>
          <a:prstGeom prst="rect">
            <a:avLst/>
          </a:prstGeom>
          <a:noFill/>
          <a:ln w="9525">
            <a:noFill/>
            <a:miter lim="800000"/>
            <a:headEnd/>
            <a:tailEnd/>
          </a:ln>
        </p:spPr>
      </p:pic>
      <p:grpSp>
        <p:nvGrpSpPr>
          <p:cNvPr id="15366" name="Group 11"/>
          <p:cNvGrpSpPr>
            <a:grpSpLocks/>
          </p:cNvGrpSpPr>
          <p:nvPr/>
        </p:nvGrpSpPr>
        <p:grpSpPr bwMode="auto">
          <a:xfrm>
            <a:off x="6002338" y="4291013"/>
            <a:ext cx="2794000" cy="520700"/>
            <a:chOff x="5924915" y="1445722"/>
            <a:chExt cx="3177237" cy="590169"/>
          </a:xfrm>
        </p:grpSpPr>
        <p:pic>
          <p:nvPicPr>
            <p:cNvPr id="15367" name="Picture 12"/>
            <p:cNvPicPr>
              <a:picLocks noChangeAspect="1"/>
            </p:cNvPicPr>
            <p:nvPr/>
          </p:nvPicPr>
          <p:blipFill>
            <a:blip r:embed="rId5" cstate="print"/>
            <a:srcRect/>
            <a:stretch>
              <a:fillRect/>
            </a:stretch>
          </p:blipFill>
          <p:spPr bwMode="auto">
            <a:xfrm>
              <a:off x="8270332" y="1445722"/>
              <a:ext cx="831820" cy="565150"/>
            </a:xfrm>
            <a:prstGeom prst="rect">
              <a:avLst/>
            </a:prstGeom>
            <a:noFill/>
            <a:ln w="9525">
              <a:noFill/>
              <a:miter lim="800000"/>
              <a:headEnd/>
              <a:tailEnd/>
            </a:ln>
          </p:spPr>
        </p:pic>
        <p:sp>
          <p:nvSpPr>
            <p:cNvPr id="21"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This project is co-funded by </a:t>
              </a:r>
            </a:p>
            <a:p>
              <a:pPr algn="r" eaLnBrk="1" hangingPunct="1">
                <a:spcBef>
                  <a:spcPct val="0"/>
                </a:spcBef>
                <a:buFontTx/>
                <a:buNone/>
                <a:defRPr/>
              </a:pPr>
              <a:r>
                <a:rPr lang="en-US" altLang="el-GR" sz="1100" dirty="0">
                  <a:solidFill>
                    <a:srgbClr val="006C87"/>
                  </a:solidFill>
                  <a:latin typeface="Arial"/>
                  <a:ea typeface="Roboto" pitchFamily="2" charset="0"/>
                  <a:cs typeface="Roboto" pitchFamily="2" charset="0"/>
                </a:rPr>
                <a:t>the European Union </a:t>
              </a:r>
              <a:endParaRPr lang="en-US" altLang="el-GR" sz="1100" noProof="1">
                <a:solidFill>
                  <a:srgbClr val="006C87"/>
                </a:solidFill>
                <a:latin typeface="Arial"/>
                <a:ea typeface="Roboto" pitchFamily="2" charset="0"/>
                <a:cs typeface="Roboto" pitchFamily="2" charset="0"/>
              </a:endParaRPr>
            </a:p>
          </p:txBody>
        </p:sp>
      </p:grpSp>
      <p:sp>
        <p:nvSpPr>
          <p:cNvPr id="9" name="Rechthoek 8"/>
          <p:cNvSpPr/>
          <p:nvPr/>
        </p:nvSpPr>
        <p:spPr>
          <a:xfrm>
            <a:off x="126609" y="4789639"/>
            <a:ext cx="4572000" cy="246221"/>
          </a:xfrm>
          <a:prstGeom prst="rect">
            <a:avLst/>
          </a:prstGeom>
        </p:spPr>
        <p:txBody>
          <a:bodyPr>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rgbClr val="000000"/>
                </a:solidFill>
              </a:rPr>
              <a:t>This presentation has been produced with the financial support of the Justice Programme of the European Union. The contents of this publication are the sole responsibility of the partners of the BO-ECLI project and can in no way be taken to reflect the views of the European Commission.</a:t>
            </a:r>
            <a:endParaRPr lang="nl-NL" sz="500">
              <a:solidFill>
                <a:srgbClr val="000000"/>
              </a:solidFill>
            </a:endParaRPr>
          </a:p>
        </p:txBody>
      </p:sp>
    </p:spTree>
    <p:extLst>
      <p:ext uri="{BB962C8B-B14F-4D97-AF65-F5344CB8AC3E}">
        <p14:creationId xmlns:p14="http://schemas.microsoft.com/office/powerpoint/2010/main" val="325029923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The Objective</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10" name="Titel 1"/>
          <p:cNvSpPr>
            <a:spLocks/>
          </p:cNvSpPr>
          <p:nvPr/>
        </p:nvSpPr>
        <p:spPr bwMode="auto">
          <a:xfrm>
            <a:off x="1944687" y="1915251"/>
            <a:ext cx="5653541" cy="2492990"/>
          </a:xfrm>
          <a:prstGeom prst="rect">
            <a:avLst/>
          </a:prstGeom>
          <a:noFill/>
          <a:ln w="9525">
            <a:noFill/>
            <a:miter lim="800000"/>
            <a:headEnd/>
            <a:tailEnd/>
          </a:ln>
        </p:spPr>
        <p:txBody>
          <a:bodyPr wrap="square" lIns="0" tIns="0" rIns="0" bIns="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8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a:t>
            </a:r>
            <a:r>
              <a:rPr kumimoji="0" lang="en-US" altLang="el-GR" sz="1800"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Research policy and practice p</a:t>
            </a:r>
            <a:r>
              <a:rPr lang="en-US" altLang="el-GR" smtClean="0">
                <a:solidFill>
                  <a:srgbClr val="4C82AD"/>
                </a:solidFill>
                <a:latin typeface="Roboto" pitchFamily="2" charset="0"/>
                <a:ea typeface="Roboto" pitchFamily="2" charset="0"/>
                <a:cs typeface="Roboto" pitchFamily="2" charset="0"/>
              </a:rPr>
              <a:t>ublication of court decisions</a:t>
            </a:r>
            <a:r>
              <a:rPr kumimoji="0" lang="en-US" altLang="el-GR" sz="1800"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 </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Online publication / selection</a:t>
            </a:r>
          </a:p>
          <a:p>
            <a:pPr marL="628650" lvl="1" indent="-171450" algn="l" eaLnBrk="0" hangingPunct="0">
              <a:buFont typeface="Wingdings" pitchFamily="2" charset="2"/>
              <a:buChar char="q"/>
              <a:defRPr/>
            </a:pPr>
            <a:r>
              <a:rPr kumimoji="0" lang="en-US" altLang="el-GR" b="0" i="0" u="none" strike="noStrike" kern="1200" cap="none" spc="0" normalizeH="0" noProof="0">
                <a:ln>
                  <a:noFill/>
                </a:ln>
                <a:solidFill>
                  <a:srgbClr val="4C82AD"/>
                </a:solidFill>
                <a:effectLst/>
                <a:uLnTx/>
                <a:uFillTx/>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Data protection</a:t>
            </a:r>
          </a:p>
          <a:p>
            <a:pPr marL="628650" lvl="1" indent="-171450" algn="l" eaLnBrk="0" hangingPunct="0">
              <a:buFont typeface="Wingdings" pitchFamily="2" charset="2"/>
              <a:buChar char="q"/>
              <a:defRPr/>
            </a:pPr>
            <a:r>
              <a:rPr kumimoji="0" lang="en-US" altLang="el-GR"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a:t>
            </a:r>
            <a:r>
              <a:rPr kumimoji="0" lang="en-US" altLang="el-GR"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Open Data</a:t>
            </a: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Draft a report</a:t>
            </a:r>
          </a:p>
          <a:p>
            <a:pPr marL="171450" indent="-171450" algn="l" eaLnBrk="0" hangingPunct="0">
              <a:buFont typeface="Wingdings" pitchFamily="2" charset="2"/>
              <a:buChar char="q"/>
              <a:defRPr/>
            </a:pPr>
            <a:r>
              <a:rPr kumimoji="0" lang="en-US" altLang="el-GR"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 Disseminate results by academic</a:t>
            </a:r>
            <a:r>
              <a:rPr kumimoji="0" lang="en-US" altLang="el-GR" b="0" i="0" u="none" strike="noStrike" kern="1200" cap="none" spc="0" normalizeH="0" noProof="0" smtClean="0">
                <a:ln>
                  <a:noFill/>
                </a:ln>
                <a:solidFill>
                  <a:srgbClr val="4C82AD"/>
                </a:solidFill>
                <a:effectLst/>
                <a:uLnTx/>
                <a:uFillTx/>
                <a:latin typeface="Roboto" pitchFamily="2" charset="0"/>
                <a:ea typeface="Roboto" pitchFamily="2" charset="0"/>
                <a:cs typeface="Roboto" pitchFamily="2" charset="0"/>
              </a:rPr>
              <a:t> </a:t>
            </a:r>
            <a:r>
              <a:rPr kumimoji="0" lang="en-US" altLang="el-GR"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paper</a:t>
            </a:r>
            <a:r>
              <a:rPr kumimoji="0" lang="en-US" altLang="el-GR" b="0" i="0" u="none" strike="noStrike" kern="1200" cap="none" spc="0" normalizeH="0" noProof="0" smtClean="0">
                <a:ln>
                  <a:noFill/>
                </a:ln>
                <a:solidFill>
                  <a:srgbClr val="4C82AD"/>
                </a:solidFill>
                <a:effectLst/>
                <a:uLnTx/>
                <a:uFillTx/>
                <a:latin typeface="Roboto" pitchFamily="2" charset="0"/>
                <a:ea typeface="Roboto" pitchFamily="2" charset="0"/>
                <a:cs typeface="Roboto" pitchFamily="2" charset="0"/>
              </a:rPr>
              <a:t> / </a:t>
            </a:r>
            <a:r>
              <a:rPr kumimoji="0" lang="en-US" altLang="el-GR"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article</a:t>
            </a:r>
          </a:p>
          <a:p>
            <a:pPr marL="171450"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Draft recommendations.</a:t>
            </a:r>
            <a:endParaRPr kumimoji="0" lang="en-US" altLang="el-GR"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a:p>
            <a:pPr marR="0" lvl="0" algn="l" defTabSz="914400" rtl="0" eaLnBrk="0" fontAlgn="base" latinLnBrk="0" hangingPunct="0">
              <a:lnSpc>
                <a:spcPct val="100000"/>
              </a:lnSpc>
              <a:spcBef>
                <a:spcPct val="0"/>
              </a:spcBef>
              <a:spcAft>
                <a:spcPct val="0"/>
              </a:spcAft>
              <a:buClrTx/>
              <a:buSzTx/>
              <a:tabLst/>
              <a:defRPr/>
            </a:pPr>
            <a:endParaRPr kumimoji="0" lang="en-US" altLang="el-GR" sz="18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2577320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10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10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1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The Work</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10" name="Titel 1"/>
          <p:cNvSpPr>
            <a:spLocks/>
          </p:cNvSpPr>
          <p:nvPr/>
        </p:nvSpPr>
        <p:spPr bwMode="auto">
          <a:xfrm>
            <a:off x="1944688" y="1238488"/>
            <a:ext cx="6879998" cy="3323987"/>
          </a:xfrm>
          <a:prstGeom prst="rect">
            <a:avLst/>
          </a:prstGeom>
          <a:noFill/>
          <a:ln w="9525">
            <a:noFill/>
            <a:miter lim="800000"/>
            <a:headEnd/>
            <a:tailEnd/>
          </a:ln>
        </p:spPr>
        <p:txBody>
          <a:bodyPr wrap="square" lIns="0" tIns="0" rIns="0" bIns="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8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a:t>
            </a:r>
            <a:r>
              <a:rPr kumimoji="0" lang="en-US" altLang="el-GR" sz="1800"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2016 – questionnaire: </a:t>
            </a:r>
          </a:p>
          <a:p>
            <a:pPr marL="628650" lvl="1" indent="-171450" algn="l" eaLnBrk="0" hangingPunct="0">
              <a:buFont typeface="Wingdings" pitchFamily="2" charset="2"/>
              <a:buChar char="q"/>
              <a:defRPr/>
            </a:pPr>
            <a:r>
              <a:rPr kumimoji="0" lang="en-US" altLang="el-GR"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Out: 31 (EU Member States, CJEU, EPO, ECHR) </a:t>
            </a:r>
          </a:p>
          <a:p>
            <a:pPr marL="628650" lvl="1" indent="-171450" algn="l" eaLnBrk="0" hangingPunct="0">
              <a:buFont typeface="Wingdings" pitchFamily="2" charset="2"/>
              <a:buChar char="q"/>
              <a:defRPr/>
            </a:pPr>
            <a:r>
              <a:rPr kumimoji="0" lang="en-US" altLang="el-GR" b="0" i="0" u="none" strike="noStrike" kern="1200" cap="none" spc="0" normalizeH="0" noProof="0">
                <a:ln>
                  <a:noFill/>
                </a:ln>
                <a:solidFill>
                  <a:srgbClr val="4C82AD"/>
                </a:solidFill>
                <a:effectLst/>
                <a:uLnTx/>
                <a:uFillTx/>
                <a:latin typeface="Roboto" pitchFamily="2" charset="0"/>
                <a:ea typeface="Roboto" pitchFamily="2" charset="0"/>
                <a:cs typeface="Roboto" pitchFamily="2" charset="0"/>
              </a:rPr>
              <a:t> </a:t>
            </a:r>
            <a:r>
              <a:rPr kumimoji="0" lang="en-US" altLang="el-GR" b="0" i="0" u="none" strike="noStrike" kern="1200" cap="none" spc="0" normalizeH="0" noProof="0" smtClean="0">
                <a:ln>
                  <a:noFill/>
                </a:ln>
                <a:solidFill>
                  <a:srgbClr val="4C82AD"/>
                </a:solidFill>
                <a:effectLst/>
                <a:uLnTx/>
                <a:uFillTx/>
                <a:latin typeface="Roboto" pitchFamily="2" charset="0"/>
                <a:ea typeface="Roboto" pitchFamily="2" charset="0"/>
                <a:cs typeface="Roboto" pitchFamily="2" charset="0"/>
              </a:rPr>
              <a:t>In: 24 (23 MS &amp; CJEU)</a:t>
            </a:r>
            <a:endParaRPr lang="en-US" altLang="el-GR" smtClean="0">
              <a:solidFill>
                <a:srgbClr val="4C82AD"/>
              </a:solidFill>
              <a:latin typeface="Roboto" pitchFamily="2" charset="0"/>
              <a:ea typeface="Roboto" pitchFamily="2" charset="0"/>
              <a:cs typeface="Roboto" pitchFamily="2" charset="0"/>
            </a:endParaRP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Additional desk research</a:t>
            </a: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Report:</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15 February 2017 </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177 pages</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Downloadable on http://bo-ecli.eu </a:t>
            </a:r>
          </a:p>
          <a:p>
            <a:pPr marL="171450"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Academic article: work in progress</a:t>
            </a:r>
          </a:p>
          <a:p>
            <a:pPr marL="171450" indent="-171450" algn="l" eaLnBrk="0" hangingPunct="0">
              <a:buFont typeface="Wingdings" pitchFamily="2" charset="2"/>
              <a:buChar char="q"/>
              <a:defRPr/>
            </a:pPr>
            <a:r>
              <a:rPr kumimoji="0" lang="en-US" altLang="el-GR" sz="1800" b="0" i="0" u="none" strike="noStrike" kern="1200" cap="none" spc="0" normalizeH="0" noProof="0">
                <a:ln>
                  <a:noFill/>
                </a:ln>
                <a:solidFill>
                  <a:srgbClr val="4C82AD"/>
                </a:solidFill>
                <a:effectLst/>
                <a:uLnTx/>
                <a:uFillTx/>
                <a:latin typeface="Roboto" pitchFamily="2" charset="0"/>
                <a:ea typeface="Roboto" pitchFamily="2" charset="0"/>
                <a:cs typeface="Roboto" pitchFamily="2" charset="0"/>
              </a:rPr>
              <a:t> </a:t>
            </a:r>
            <a:r>
              <a:rPr kumimoji="0" lang="en-US" altLang="el-GR" sz="1800" b="0" i="0" u="none" strike="noStrike" kern="1200" cap="none" spc="0" normalizeH="0" noProof="0" smtClean="0">
                <a:ln>
                  <a:noFill/>
                </a:ln>
                <a:solidFill>
                  <a:srgbClr val="4C82AD"/>
                </a:solidFill>
                <a:effectLst/>
                <a:uLnTx/>
                <a:uFillTx/>
                <a:latin typeface="Roboto" pitchFamily="2" charset="0"/>
                <a:ea typeface="Roboto" pitchFamily="2" charset="0"/>
                <a:cs typeface="Roboto" pitchFamily="2" charset="0"/>
              </a:rPr>
              <a:t>Recommendations: </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Three versions discussed in EU Council Working Party </a:t>
            </a:r>
          </a:p>
          <a:p>
            <a:pPr marL="628650" lvl="1" indent="-171450" algn="l" eaLnBrk="0" hangingPunct="0">
              <a:buFont typeface="Wingdings" pitchFamily="2" charset="2"/>
              <a:buChar char="q"/>
              <a:defRPr/>
            </a:pPr>
            <a:r>
              <a:rPr kumimoji="0" lang="en-US" altLang="el-GR"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a:t>
            </a:r>
            <a:r>
              <a:rPr kumimoji="0" lang="en-US" altLang="el-GR"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The debate continues.</a:t>
            </a:r>
            <a:endParaRPr kumimoji="0" lang="en-US" altLang="el-GR"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Tree>
    <p:extLst>
      <p:ext uri="{BB962C8B-B14F-4D97-AF65-F5344CB8AC3E}">
        <p14:creationId xmlns:p14="http://schemas.microsoft.com/office/powerpoint/2010/main" val="1028113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10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10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1000"/>
                                        <p:tgtEl>
                                          <p:spTgt spid="1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7" end="7"/>
                                            </p:txEl>
                                          </p:spTgt>
                                        </p:tgtEl>
                                        <p:attrNameLst>
                                          <p:attrName>style.visibility</p:attrName>
                                        </p:attrNameLst>
                                      </p:cBhvr>
                                      <p:to>
                                        <p:strVal val="visible"/>
                                      </p:to>
                                    </p:set>
                                    <p:animEffect transition="in" filter="fade">
                                      <p:cBhvr>
                                        <p:cTn id="52" dur="1000"/>
                                        <p:tgtEl>
                                          <p:spTgt spid="10">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Effect transition="in" filter="fade">
                                      <p:cBhvr>
                                        <p:cTn id="57" dur="1000"/>
                                        <p:tgtEl>
                                          <p:spTgt spid="10">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9" end="9"/>
                                            </p:txEl>
                                          </p:spTgt>
                                        </p:tgtEl>
                                        <p:attrNameLst>
                                          <p:attrName>style.visibility</p:attrName>
                                        </p:attrNameLst>
                                      </p:cBhvr>
                                      <p:to>
                                        <p:strVal val="visible"/>
                                      </p:to>
                                    </p:set>
                                    <p:animEffect transition="in" filter="fade">
                                      <p:cBhvr>
                                        <p:cTn id="62" dur="1000"/>
                                        <p:tgtEl>
                                          <p:spTgt spid="10">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0" end="10"/>
                                            </p:txEl>
                                          </p:spTgt>
                                        </p:tgtEl>
                                        <p:attrNameLst>
                                          <p:attrName>style.visibility</p:attrName>
                                        </p:attrNameLst>
                                      </p:cBhvr>
                                      <p:to>
                                        <p:strVal val="visible"/>
                                      </p:to>
                                    </p:set>
                                    <p:animEffect transition="in" filter="fade">
                                      <p:cBhvr>
                                        <p:cTn id="67" dur="1000"/>
                                        <p:tgtEl>
                                          <p:spTgt spid="10">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11" end="11"/>
                                            </p:txEl>
                                          </p:spTgt>
                                        </p:tgtEl>
                                        <p:attrNameLst>
                                          <p:attrName>style.visibility</p:attrName>
                                        </p:attrNameLst>
                                      </p:cBhvr>
                                      <p:to>
                                        <p:strVal val="visible"/>
                                      </p:to>
                                    </p:set>
                                    <p:animEffect transition="in" filter="fade">
                                      <p:cBhvr>
                                        <p:cTn id="72" dur="1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itel 1"/>
          <p:cNvSpPr>
            <a:spLocks/>
          </p:cNvSpPr>
          <p:nvPr/>
        </p:nvSpPr>
        <p:spPr bwMode="auto">
          <a:xfrm>
            <a:off x="1944687" y="1915251"/>
            <a:ext cx="5653541" cy="2769989"/>
          </a:xfrm>
          <a:prstGeom prst="rect">
            <a:avLst/>
          </a:prstGeom>
          <a:noFill/>
          <a:ln w="9525">
            <a:noFill/>
            <a:miter lim="800000"/>
            <a:headEnd/>
            <a:tailEnd/>
          </a:ln>
        </p:spPr>
        <p:txBody>
          <a:bodyPr wrap="square" lIns="0" tIns="0" rIns="0" bIns="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kumimoji="0" lang="en-US" altLang="el-GR" sz="1800"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a:t>
            </a:r>
            <a:r>
              <a:rPr kumimoji="0" lang="en-US" altLang="el-GR" sz="1800"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Management summary</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q"/>
              <a:tabLst/>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Substantive chapters, aggregated</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On-line publication</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Data protection</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Open Data</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Implementation of ECLI</a:t>
            </a:r>
          </a:p>
          <a:p>
            <a:pPr marL="628650" lvl="1" indent="-171450" algn="l" eaLnBrk="0" hangingPunct="0">
              <a:buFont typeface="Wingdings" pitchFamily="2" charset="2"/>
              <a:buChar char="q"/>
              <a:defRPr/>
            </a:pPr>
            <a:r>
              <a:rPr lang="en-US" altLang="el-GR">
                <a:solidFill>
                  <a:srgbClr val="4C82AD"/>
                </a:solidFill>
                <a:latin typeface="Roboto" pitchFamily="2" charset="0"/>
                <a:ea typeface="Roboto" pitchFamily="2" charset="0"/>
                <a:cs typeface="Roboto" pitchFamily="2" charset="0"/>
              </a:rPr>
              <a:t> </a:t>
            </a:r>
            <a:r>
              <a:rPr lang="en-US" altLang="el-GR" smtClean="0">
                <a:solidFill>
                  <a:srgbClr val="4C82AD"/>
                </a:solidFill>
                <a:latin typeface="Roboto" pitchFamily="2" charset="0"/>
                <a:ea typeface="Roboto" pitchFamily="2" charset="0"/>
                <a:cs typeface="Roboto" pitchFamily="2" charset="0"/>
              </a:rPr>
              <a:t>Citation guidelines </a:t>
            </a:r>
          </a:p>
          <a:p>
            <a:pPr marL="171450" indent="-171450" algn="l" eaLnBrk="0" hangingPunct="0">
              <a:buFont typeface="Wingdings" pitchFamily="2" charset="2"/>
              <a:buChar char="q"/>
              <a:defRPr/>
            </a:pPr>
            <a:r>
              <a:rPr lang="en-US" altLang="el-GR" smtClean="0">
                <a:solidFill>
                  <a:srgbClr val="4C82AD"/>
                </a:solidFill>
                <a:latin typeface="Roboto" pitchFamily="2" charset="0"/>
                <a:ea typeface="Roboto" pitchFamily="2" charset="0"/>
                <a:cs typeface="Roboto" pitchFamily="2" charset="0"/>
              </a:rPr>
              <a:t> 31 Chapters on 28 Member States and three European Jurisdictions </a:t>
            </a:r>
          </a:p>
          <a:p>
            <a:pPr marL="171450" indent="-171450" algn="l" eaLnBrk="0" hangingPunct="0">
              <a:buFont typeface="Wingdings" pitchFamily="2" charset="2"/>
              <a:buChar char="q"/>
              <a:defRPr/>
            </a:pPr>
            <a:r>
              <a:rPr kumimoji="0" lang="en-US" altLang="el-GR" b="0" i="0" u="none" strike="noStrike" kern="1200" cap="none" spc="0" normalizeH="0" baseline="0" noProof="0">
                <a:ln>
                  <a:noFill/>
                </a:ln>
                <a:solidFill>
                  <a:srgbClr val="4C82AD"/>
                </a:solidFill>
                <a:effectLst/>
                <a:uLnTx/>
                <a:uFillTx/>
                <a:latin typeface="Roboto" pitchFamily="2" charset="0"/>
                <a:ea typeface="Roboto" pitchFamily="2" charset="0"/>
                <a:cs typeface="Roboto" pitchFamily="2" charset="0"/>
              </a:rPr>
              <a:t> </a:t>
            </a:r>
            <a:r>
              <a:rPr kumimoji="0" lang="en-US" altLang="el-GR" b="0" i="0" u="none" strike="noStrike" kern="1200" cap="none" spc="0" normalizeH="0" baseline="0" noProof="0" smtClean="0">
                <a:ln>
                  <a:noFill/>
                </a:ln>
                <a:solidFill>
                  <a:srgbClr val="4C82AD"/>
                </a:solidFill>
                <a:effectLst/>
                <a:uLnTx/>
                <a:uFillTx/>
                <a:latin typeface="Roboto" pitchFamily="2" charset="0"/>
                <a:ea typeface="Roboto" pitchFamily="2" charset="0"/>
                <a:cs typeface="Roboto" pitchFamily="2" charset="0"/>
              </a:rPr>
              <a:t>Recommendations.</a:t>
            </a:r>
            <a:r>
              <a:rPr kumimoji="0" lang="en-US" altLang="el-GR" b="0" i="0" u="none" strike="noStrike" kern="1200" cap="none" spc="0" normalizeH="0" noProof="0" smtClean="0">
                <a:ln>
                  <a:noFill/>
                </a:ln>
                <a:solidFill>
                  <a:srgbClr val="4C82AD"/>
                </a:solidFill>
                <a:effectLst/>
                <a:uLnTx/>
                <a:uFillTx/>
                <a:latin typeface="Roboto" pitchFamily="2" charset="0"/>
                <a:ea typeface="Roboto" pitchFamily="2" charset="0"/>
                <a:cs typeface="Roboto" pitchFamily="2" charset="0"/>
              </a:rPr>
              <a:t> </a:t>
            </a:r>
            <a:endParaRPr kumimoji="0" lang="en-US" altLang="el-GR" sz="1800" b="0" i="0" u="none" strike="noStrike" kern="1200" cap="none" spc="0" normalizeH="0" baseline="0" noProof="0" dirty="0">
              <a:ln>
                <a:noFill/>
              </a:ln>
              <a:solidFill>
                <a:srgbClr val="4C82AD"/>
              </a:solidFill>
              <a:effectLst/>
              <a:uLnTx/>
              <a:uFillTx/>
              <a:latin typeface="Roboto" pitchFamily="2" charset="0"/>
              <a:ea typeface="Roboto" pitchFamily="2" charset="0"/>
              <a:cs typeface="Roboto" pitchFamily="2" charset="0"/>
            </a:endParaRPr>
          </a:p>
        </p:txBody>
      </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sp>
        <p:nvSpPr>
          <p:cNvPr id="12" name="Titel 1"/>
          <p:cNvSpPr>
            <a:spLocks/>
          </p:cNvSpPr>
          <p:nvPr/>
        </p:nvSpPr>
        <p:spPr bwMode="auto">
          <a:xfrm>
            <a:off x="2120900" y="346075"/>
            <a:ext cx="6756337" cy="366555"/>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The Report</a:t>
            </a:r>
            <a:endParaRPr lang="en-US" altLang="el-GR" sz="2800" b="1" noProof="1">
              <a:solidFill>
                <a:srgbClr val="4C82AD"/>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1865184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17"/>
                                        </p:tgtEl>
                                        <p:attrNameLst>
                                          <p:attrName>style.visibility</p:attrName>
                                        </p:attrNameLst>
                                      </p:cBhvr>
                                      <p:to>
                                        <p:strVal val="visible"/>
                                      </p:to>
                                    </p:set>
                                    <p:anim calcmode="lin" valueType="num">
                                      <p:cBhvr additive="base">
                                        <p:cTn id="7" dur="500" fill="hold"/>
                                        <p:tgtEl>
                                          <p:spTgt spid="4117"/>
                                        </p:tgtEl>
                                        <p:attrNameLst>
                                          <p:attrName>ppt_x</p:attrName>
                                        </p:attrNameLst>
                                      </p:cBhvr>
                                      <p:tavLst>
                                        <p:tav tm="0">
                                          <p:val>
                                            <p:strVal val="1+#ppt_w/2"/>
                                          </p:val>
                                        </p:tav>
                                        <p:tav tm="100000">
                                          <p:val>
                                            <p:strVal val="#ppt_x"/>
                                          </p:val>
                                        </p:tav>
                                      </p:tavLst>
                                    </p:anim>
                                    <p:anim calcmode="lin" valueType="num">
                                      <p:cBhvr additive="base">
                                        <p:cTn id="8" dur="500" fill="hold"/>
                                        <p:tgtEl>
                                          <p:spTgt spid="41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1000"/>
                                        <p:tgtEl>
                                          <p:spTgt spid="10">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fade">
                                      <p:cBhvr>
                                        <p:cTn id="53" dur="1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7" grpId="0" animBg="1"/>
      <p:bldP spid="10"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endParaRPr lang="el-GR" altLang="el-G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algn="l">
                <a:lnSpc>
                  <a:spcPct val="85000"/>
                </a:lnSpc>
              </a:pPr>
              <a:r>
                <a:rPr lang="en-US" altLang="el-GR" sz="2800" b="1" noProof="1" smtClean="0">
                  <a:solidFill>
                    <a:srgbClr val="4C82AD"/>
                  </a:solidFill>
                  <a:latin typeface="Roboto" pitchFamily="2" charset="0"/>
                  <a:ea typeface="Roboto" pitchFamily="2" charset="0"/>
                  <a:cs typeface="Roboto" pitchFamily="2" charset="0"/>
                </a:rPr>
                <a:t>Publication Policy</a:t>
              </a:r>
              <a:endParaRPr lang="en-US" altLang="el-GR" sz="2800" b="1" noProof="1">
                <a:solidFill>
                  <a:srgbClr val="4C82AD"/>
                </a:solidFill>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algn="l">
                <a:lnSpc>
                  <a:spcPct val="75000"/>
                </a:lnSpc>
                <a:spcBef>
                  <a:spcPct val="20000"/>
                </a:spcBef>
              </a:pPr>
              <a:endParaRPr lang="en-US" altLang="el-GR" sz="2800" noProof="1">
                <a:solidFill>
                  <a:srgbClr val="4C82AD"/>
                </a:solidFill>
                <a:latin typeface="Roboto" pitchFamily="2" charset="0"/>
                <a:ea typeface="Roboto" pitchFamily="2" charset="0"/>
                <a:cs typeface="Roboto" pitchFamily="2" charset="0"/>
              </a:endParaRP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algn="l"/>
            <a:fld id="{91E3B621-728A-4EF6-A831-FF8C3F990166}" type="slidenum">
              <a:rPr lang="en-US" altLang="el-GR" sz="1400">
                <a:latin typeface="Roboto Bk" pitchFamily="2" charset="0"/>
                <a:ea typeface="Roboto Bk" pitchFamily="2" charset="0"/>
                <a:cs typeface="Roboto Bk" pitchFamily="2" charset="0"/>
              </a:rPr>
              <a:pPr algn="l"/>
              <a:t>6</a:t>
            </a:fld>
            <a:endParaRPr lang="en-US" altLang="el-GR" sz="1400">
              <a:latin typeface="Roboto Bk" pitchFamily="2" charset="0"/>
              <a:ea typeface="Roboto Bk" pitchFamily="2" charset="0"/>
              <a:cs typeface="Roboto Bk" pitchFamily="2" charset="0"/>
            </a:endParaRPr>
          </a:p>
        </p:txBody>
      </p:sp>
      <p:sp>
        <p:nvSpPr>
          <p:cNvPr id="9" name="Untertitel 2"/>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11" name="Chart 5">
            <a:extLst>
              <a:ext uri="{FF2B5EF4-FFF2-40B4-BE49-F238E27FC236}">
                <a16:creationId xmlns:lc="http://schemas.openxmlformats.org/drawingml/2006/lockedCanvas" xmlns:a16="http://schemas.microsoft.com/office/drawing/2014/main" xmlns:xdr="http://schemas.openxmlformats.org/drawingml/2006/spreadsheetDrawing" xmlns="" id="{A1FB0362-0692-4EC1-9738-C9A968AF55BE}"/>
              </a:ext>
            </a:extLst>
          </p:cNvPr>
          <p:cNvGraphicFramePr>
            <a:graphicFrameLocks/>
          </p:cNvGraphicFramePr>
          <p:nvPr>
            <p:extLst>
              <p:ext uri="{D42A27DB-BD31-4B8C-83A1-F6EECF244321}">
                <p14:modId xmlns:p14="http://schemas.microsoft.com/office/powerpoint/2010/main" val="3678434004"/>
              </p:ext>
            </p:extLst>
          </p:nvPr>
        </p:nvGraphicFramePr>
        <p:xfrm>
          <a:off x="1898650" y="965200"/>
          <a:ext cx="6875236" cy="3897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749446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lang="en-US" altLang="el-GR" sz="2800" b="1" noProof="1" smtClean="0">
                  <a:solidFill>
                    <a:srgbClr val="4C82AD"/>
                  </a:solidFill>
                  <a:latin typeface="Roboto" pitchFamily="2" charset="0"/>
                  <a:ea typeface="Roboto" pitchFamily="2" charset="0"/>
                  <a:cs typeface="Roboto" pitchFamily="2" charset="0"/>
                </a:rPr>
                <a:t>Publication Practice</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1">
            <a:extLst>
              <a:ext uri="{FF2B5EF4-FFF2-40B4-BE49-F238E27FC236}">
                <a16:creationId xmlns:lc="http://schemas.openxmlformats.org/drawingml/2006/lockedCanvas" xmlns:a16="http://schemas.microsoft.com/office/drawing/2014/main" xmlns:xdr="http://schemas.openxmlformats.org/drawingml/2006/spreadsheetDrawing" xmlns="" id="{71879E16-30CB-4A0C-AB60-7399A09D6A74}"/>
              </a:ext>
            </a:extLst>
          </p:cNvPr>
          <p:cNvGraphicFramePr>
            <a:graphicFrameLocks/>
          </p:cNvGraphicFramePr>
          <p:nvPr>
            <p:extLst>
              <p:ext uri="{D42A27DB-BD31-4B8C-83A1-F6EECF244321}">
                <p14:modId xmlns:p14="http://schemas.microsoft.com/office/powerpoint/2010/main" val="3971341845"/>
              </p:ext>
            </p:extLst>
          </p:nvPr>
        </p:nvGraphicFramePr>
        <p:xfrm>
          <a:off x="2012156" y="1147762"/>
          <a:ext cx="6754473" cy="3591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31746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Number</a:t>
              </a:r>
              <a:r>
                <a:rPr kumimoji="0" lang="en-US" altLang="el-GR" sz="2800" b="1" i="0" u="none" strike="noStrike" kern="1200" cap="none" spc="0" normalizeH="0" noProof="1" smtClean="0">
                  <a:ln>
                    <a:noFill/>
                  </a:ln>
                  <a:solidFill>
                    <a:srgbClr val="4C82AD"/>
                  </a:solidFill>
                  <a:effectLst/>
                  <a:uLnTx/>
                  <a:uFillTx/>
                  <a:latin typeface="Roboto" pitchFamily="2" charset="0"/>
                  <a:ea typeface="Roboto" pitchFamily="2" charset="0"/>
                  <a:cs typeface="Roboto" pitchFamily="2" charset="0"/>
                </a:rPr>
                <a:t> of Public Repositories</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3">
            <a:extLst>
              <a:ext uri="{FF2B5EF4-FFF2-40B4-BE49-F238E27FC236}">
                <a16:creationId xmlns:lc="http://schemas.openxmlformats.org/drawingml/2006/lockedCanvas" xmlns:a16="http://schemas.microsoft.com/office/drawing/2014/main" xmlns:xdr="http://schemas.openxmlformats.org/drawingml/2006/spreadsheetDrawing" xmlns="" id="{CF9E5838-6113-4230-AF58-138B63EFA533}"/>
              </a:ext>
            </a:extLst>
          </p:cNvPr>
          <p:cNvGraphicFramePr>
            <a:graphicFrameLocks/>
          </p:cNvGraphicFramePr>
          <p:nvPr>
            <p:extLst>
              <p:ext uri="{D42A27DB-BD31-4B8C-83A1-F6EECF244321}">
                <p14:modId xmlns:p14="http://schemas.microsoft.com/office/powerpoint/2010/main" val="3512647735"/>
              </p:ext>
            </p:extLst>
          </p:nvPr>
        </p:nvGraphicFramePr>
        <p:xfrm>
          <a:off x="2547144" y="1404937"/>
          <a:ext cx="5167312" cy="3157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32094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1"/>
          <p:cNvSpPr>
            <a:spLocks noChangeArrowheads="1"/>
          </p:cNvSpPr>
          <p:nvPr/>
        </p:nvSpPr>
        <p:spPr bwMode="auto">
          <a:xfrm>
            <a:off x="1898650" y="357188"/>
            <a:ext cx="46038" cy="608012"/>
          </a:xfrm>
          <a:prstGeom prst="rect">
            <a:avLst/>
          </a:prstGeom>
          <a:solidFill>
            <a:srgbClr val="4C82AD"/>
          </a:solidFill>
          <a:ln w="9525">
            <a:noFill/>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25"/>
          <p:cNvGrpSpPr>
            <a:grpSpLocks/>
          </p:cNvGrpSpPr>
          <p:nvPr/>
        </p:nvGrpSpPr>
        <p:grpSpPr bwMode="auto">
          <a:xfrm>
            <a:off x="2120900" y="346075"/>
            <a:ext cx="6842478" cy="600075"/>
            <a:chOff x="3275" y="147"/>
            <a:chExt cx="2383" cy="503"/>
          </a:xfrm>
        </p:grpSpPr>
        <p:sp>
          <p:nvSpPr>
            <p:cNvPr id="3082" name="Titel 1"/>
            <p:cNvSpPr>
              <a:spLocks/>
            </p:cNvSpPr>
            <p:nvPr/>
          </p:nvSpPr>
          <p:spPr bwMode="auto">
            <a:xfrm>
              <a:off x="3275" y="147"/>
              <a:ext cx="2353" cy="307"/>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l-GR" sz="2800" b="1" i="0" u="none" strike="noStrike" kern="1200" cap="none" spc="0" normalizeH="0" baseline="0" noProof="1" smtClean="0">
                  <a:ln>
                    <a:noFill/>
                  </a:ln>
                  <a:solidFill>
                    <a:srgbClr val="4C82AD"/>
                  </a:solidFill>
                  <a:effectLst/>
                  <a:uLnTx/>
                  <a:uFillTx/>
                  <a:latin typeface="Roboto" pitchFamily="2" charset="0"/>
                  <a:ea typeface="Roboto" pitchFamily="2" charset="0"/>
                  <a:cs typeface="Roboto" pitchFamily="2" charset="0"/>
                </a:rPr>
                <a:t>Metadata</a:t>
              </a:r>
              <a:endParaRPr kumimoji="0" lang="en-US" altLang="el-GR" sz="2800" b="1"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endParaRPr>
            </a:p>
          </p:txBody>
        </p:sp>
        <p:sp>
          <p:nvSpPr>
            <p:cNvPr id="3083" name="Untertitel 2"/>
            <p:cNvSpPr>
              <a:spLocks/>
            </p:cNvSpPr>
            <p:nvPr/>
          </p:nvSpPr>
          <p:spPr bwMode="auto">
            <a:xfrm>
              <a:off x="3276" y="459"/>
              <a:ext cx="2382" cy="191"/>
            </a:xfrm>
            <a:prstGeom prst="rect">
              <a:avLst/>
            </a:prstGeom>
            <a:noFill/>
            <a:ln w="9525">
              <a:noFill/>
              <a:miter lim="800000"/>
              <a:headEnd/>
              <a:tailEnd/>
            </a:ln>
          </p:spPr>
          <p:txBody>
            <a:bodyPr lIns="0" tIns="0" rIns="0" bIns="0"/>
            <a:lstStyle/>
            <a:p>
              <a:pPr marL="0" marR="0" lvl="0" indent="0" algn="l" defTabSz="914400" rtl="0" eaLnBrk="1" fontAlgn="base" latinLnBrk="0" hangingPunct="1">
                <a:lnSpc>
                  <a:spcPct val="75000"/>
                </a:lnSpc>
                <a:spcBef>
                  <a:spcPct val="20000"/>
                </a:spcBef>
                <a:spcAft>
                  <a:spcPct val="0"/>
                </a:spcAft>
                <a:buClrTx/>
                <a:buSzTx/>
                <a:buFontTx/>
                <a:buNone/>
                <a:tabLst/>
                <a:defRPr/>
              </a:pPr>
              <a:r>
                <a:rPr kumimoji="0" lang="en-US" altLang="el-GR" sz="2800" b="0" i="0" u="none" strike="noStrike" kern="1200" cap="none" spc="0" normalizeH="0" baseline="0" noProof="1">
                  <a:ln>
                    <a:noFill/>
                  </a:ln>
                  <a:solidFill>
                    <a:srgbClr val="4C82AD"/>
                  </a:solidFill>
                  <a:effectLst/>
                  <a:uLnTx/>
                  <a:uFillTx/>
                  <a:latin typeface="Roboto" pitchFamily="2" charset="0"/>
                  <a:ea typeface="Roboto" pitchFamily="2" charset="0"/>
                  <a:cs typeface="Roboto" pitchFamily="2" charset="0"/>
                </a:rPr>
                <a:t> </a:t>
              </a:r>
            </a:p>
          </p:txBody>
        </p:sp>
      </p:grpSp>
      <p:sp>
        <p:nvSpPr>
          <p:cNvPr id="3081" name="Slide Number Placeholder 3"/>
          <p:cNvSpPr txBox="1">
            <a:spLocks/>
          </p:cNvSpPr>
          <p:nvPr/>
        </p:nvSpPr>
        <p:spPr bwMode="auto">
          <a:xfrm>
            <a:off x="134938" y="4562475"/>
            <a:ext cx="669925" cy="357188"/>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1E3B621-728A-4EF6-A831-FF8C3F990166}" type="slidenum">
              <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altLang="el-GR" sz="1400" b="0" i="0" u="none" strike="noStrike" kern="1200" cap="none" spc="0" normalizeH="0" baseline="0" noProof="0">
              <a:ln>
                <a:noFill/>
              </a:ln>
              <a:solidFill>
                <a:srgbClr val="000000"/>
              </a:solidFill>
              <a:effectLst/>
              <a:uLnTx/>
              <a:uFillTx/>
              <a:latin typeface="Roboto Bk" pitchFamily="2" charset="0"/>
              <a:ea typeface="Roboto Bk" pitchFamily="2" charset="0"/>
              <a:cs typeface="Roboto Bk" pitchFamily="2" charset="0"/>
            </a:endParaRPr>
          </a:p>
        </p:txBody>
      </p:sp>
      <p:sp>
        <p:nvSpPr>
          <p:cNvPr id="11" name="Untertitel 2">
            <a:extLst>
              <a:ext uri="{FF2B5EF4-FFF2-40B4-BE49-F238E27FC236}">
                <a16:creationId xmlns="" xmlns:a16="http://schemas.microsoft.com/office/drawing/2014/main" id="{FDA5B832-3AB1-4848-AF9B-ED6892D98066}"/>
              </a:ext>
            </a:extLst>
          </p:cNvPr>
          <p:cNvSpPr>
            <a:spLocks/>
          </p:cNvSpPr>
          <p:nvPr/>
        </p:nvSpPr>
        <p:spPr bwMode="auto">
          <a:xfrm>
            <a:off x="134938" y="3423708"/>
            <a:ext cx="1398893" cy="852487"/>
          </a:xfrm>
          <a:prstGeom prst="rect">
            <a:avLst/>
          </a:prstGeom>
          <a:noFill/>
          <a:ln w="9525">
            <a:noFill/>
            <a:miter lim="800000"/>
            <a:headEnd/>
            <a:tailEnd/>
          </a:ln>
        </p:spPr>
        <p:txBody>
          <a:bodyPr lIns="0" tIns="0" rIns="0" bIns="0"/>
          <a:lstStyle/>
          <a:p>
            <a:pPr algn="l">
              <a:spcBef>
                <a:spcPct val="20000"/>
              </a:spcBef>
            </a:pPr>
            <a:r>
              <a:rPr lang="en-US" altLang="el-GR" sz="1400" noProof="1">
                <a:solidFill>
                  <a:srgbClr val="006C87"/>
                </a:solidFill>
                <a:latin typeface="Roboto" pitchFamily="2" charset="0"/>
                <a:ea typeface="Roboto" pitchFamily="2" charset="0"/>
                <a:cs typeface="Roboto" pitchFamily="2" charset="0"/>
              </a:rPr>
              <a:t>ECLI and Beyond </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Athens</a:t>
            </a:r>
          </a:p>
          <a:p>
            <a:pPr algn="l">
              <a:spcBef>
                <a:spcPct val="20000"/>
              </a:spcBef>
            </a:pPr>
            <a:r>
              <a:rPr lang="en-US" altLang="el-GR" sz="1400" noProof="1">
                <a:solidFill>
                  <a:srgbClr val="006C87"/>
                </a:solidFill>
                <a:latin typeface="Roboto" pitchFamily="2" charset="0"/>
                <a:ea typeface="Roboto" pitchFamily="2" charset="0"/>
                <a:cs typeface="Roboto" pitchFamily="2" charset="0"/>
              </a:rPr>
              <a:t>8 June 2017</a:t>
            </a:r>
          </a:p>
        </p:txBody>
      </p:sp>
      <p:graphicFrame>
        <p:nvGraphicFramePr>
          <p:cNvPr id="8" name="Chart 3">
            <a:extLst>
              <a:ext uri="{FF2B5EF4-FFF2-40B4-BE49-F238E27FC236}">
                <a16:creationId xmlns:lc="http://schemas.openxmlformats.org/drawingml/2006/lockedCanvas" xmlns="" xmlns:a16="http://schemas.microsoft.com/office/drawing/2014/main" xmlns:xdr="http://schemas.openxmlformats.org/drawingml/2006/spreadsheetDrawing" id="{0F07FAB2-2B44-4542-850A-E93BB27C94FF}"/>
              </a:ext>
            </a:extLst>
          </p:cNvPr>
          <p:cNvGraphicFramePr>
            <a:graphicFrameLocks/>
          </p:cNvGraphicFramePr>
          <p:nvPr>
            <p:extLst>
              <p:ext uri="{D42A27DB-BD31-4B8C-83A1-F6EECF244321}">
                <p14:modId xmlns:p14="http://schemas.microsoft.com/office/powerpoint/2010/main" val="1475119019"/>
              </p:ext>
            </p:extLst>
          </p:nvPr>
        </p:nvGraphicFramePr>
        <p:xfrm>
          <a:off x="2711486" y="1338034"/>
          <a:ext cx="5162513" cy="3299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411956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l-G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2490</TotalTime>
  <Words>1103</Words>
  <Application>Microsoft Office PowerPoint</Application>
  <PresentationFormat>Diavoorstelling (16:9)</PresentationFormat>
  <Paragraphs>237</Paragraphs>
  <Slides>21</Slides>
  <Notes>21</Notes>
  <HiddenSlides>0</HiddenSlides>
  <MMClips>0</MMClips>
  <ScaleCrop>false</ScaleCrop>
  <HeadingPairs>
    <vt:vector size="6" baseType="variant">
      <vt:variant>
        <vt:lpstr>Gebruikte lettertypen</vt:lpstr>
      </vt:variant>
      <vt:variant>
        <vt:i4>8</vt:i4>
      </vt:variant>
      <vt:variant>
        <vt:lpstr>Thema</vt:lpstr>
      </vt:variant>
      <vt:variant>
        <vt:i4>5</vt:i4>
      </vt:variant>
      <vt:variant>
        <vt:lpstr>Diatitels</vt:lpstr>
      </vt:variant>
      <vt:variant>
        <vt:i4>21</vt:i4>
      </vt:variant>
    </vt:vector>
  </HeadingPairs>
  <TitlesOfParts>
    <vt:vector size="34" baseType="lpstr">
      <vt:lpstr>Roboto</vt:lpstr>
      <vt:lpstr>Arial</vt:lpstr>
      <vt:lpstr>Wingdings</vt:lpstr>
      <vt:lpstr>Roboto Bk</vt:lpstr>
      <vt:lpstr>Roboto Slab</vt:lpstr>
      <vt:lpstr>Calibri</vt:lpstr>
      <vt:lpstr>Lucida Grande</vt:lpstr>
      <vt:lpstr>Verdana</vt:lpstr>
      <vt:lpstr>Default Design</vt:lpstr>
      <vt:lpstr>Aangepast ontwerp</vt:lpstr>
      <vt:lpstr>1_Aangepast ontwerp</vt:lpstr>
      <vt:lpstr>2_Aangepast ontwerp</vt:lpstr>
      <vt:lpstr>3_Aangepast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ODD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marc.opijnen@koop.overheid.nl</cp:lastModifiedBy>
  <cp:revision>253</cp:revision>
  <dcterms:created xsi:type="dcterms:W3CDTF">2012-01-19T22:34:00Z</dcterms:created>
  <dcterms:modified xsi:type="dcterms:W3CDTF">2017-06-19T12:30:46Z</dcterms:modified>
</cp:coreProperties>
</file>